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90" r:id="rId2"/>
    <p:sldId id="380" r:id="rId3"/>
    <p:sldId id="291" r:id="rId4"/>
    <p:sldId id="414" r:id="rId5"/>
    <p:sldId id="418" r:id="rId6"/>
    <p:sldId id="293" r:id="rId7"/>
    <p:sldId id="294" r:id="rId8"/>
    <p:sldId id="295" r:id="rId9"/>
    <p:sldId id="419" r:id="rId10"/>
    <p:sldId id="420" r:id="rId11"/>
    <p:sldId id="421" r:id="rId12"/>
    <p:sldId id="422" r:id="rId13"/>
    <p:sldId id="397"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37" r:id="rId29"/>
    <p:sldId id="438" r:id="rId30"/>
    <p:sldId id="439" r:id="rId31"/>
    <p:sldId id="440" r:id="rId32"/>
    <p:sldId id="447" r:id="rId33"/>
    <p:sldId id="441" r:id="rId34"/>
    <p:sldId id="442" r:id="rId35"/>
    <p:sldId id="443" r:id="rId36"/>
    <p:sldId id="444" r:id="rId37"/>
    <p:sldId id="445" r:id="rId38"/>
    <p:sldId id="446" r:id="rId39"/>
    <p:sldId id="448" r:id="rId40"/>
    <p:sldId id="449" r:id="rId41"/>
    <p:sldId id="450" r:id="rId42"/>
    <p:sldId id="451" r:id="rId43"/>
    <p:sldId id="452" r:id="rId44"/>
    <p:sldId id="453" r:id="rId45"/>
    <p:sldId id="454" r:id="rId46"/>
    <p:sldId id="455" r:id="rId47"/>
    <p:sldId id="456" r:id="rId48"/>
    <p:sldId id="45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983BA4-56F5-46A5-87FD-742FE9977CDE}">
          <p14:sldIdLst>
            <p14:sldId id="290"/>
          </p14:sldIdLst>
        </p14:section>
        <p14:section name="Idempotent Receiver" id="{9F985ADF-C0EF-4554-82B5-70E2436ED504}">
          <p14:sldIdLst>
            <p14:sldId id="380"/>
            <p14:sldId id="291"/>
            <p14:sldId id="414"/>
            <p14:sldId id="418"/>
            <p14:sldId id="293"/>
            <p14:sldId id="294"/>
            <p14:sldId id="295"/>
            <p14:sldId id="419"/>
            <p14:sldId id="420"/>
            <p14:sldId id="421"/>
            <p14:sldId id="422"/>
            <p14:sldId id="397"/>
          </p14:sldIdLst>
        </p14:section>
        <p14:section name="Saga Pattern" id="{ECF55F98-409F-4A73-9CC9-44060B338DB0}">
          <p14:sldIdLst>
            <p14:sldId id="423"/>
            <p14:sldId id="424"/>
            <p14:sldId id="425"/>
            <p14:sldId id="426"/>
            <p14:sldId id="427"/>
            <p14:sldId id="428"/>
            <p14:sldId id="429"/>
            <p14:sldId id="430"/>
            <p14:sldId id="431"/>
            <p14:sldId id="432"/>
            <p14:sldId id="433"/>
            <p14:sldId id="434"/>
            <p14:sldId id="435"/>
            <p14:sldId id="436"/>
            <p14:sldId id="437"/>
            <p14:sldId id="438"/>
            <p14:sldId id="439"/>
          </p14:sldIdLst>
        </p14:section>
        <p14:section name="Sequence Convoy" id="{3A34345F-6B6B-487D-8058-543E5D1E4A54}">
          <p14:sldIdLst>
            <p14:sldId id="440"/>
            <p14:sldId id="447"/>
            <p14:sldId id="441"/>
            <p14:sldId id="442"/>
            <p14:sldId id="443"/>
            <p14:sldId id="444"/>
            <p14:sldId id="445"/>
            <p14:sldId id="446"/>
            <p14:sldId id="448"/>
            <p14:sldId id="449"/>
            <p14:sldId id="450"/>
            <p14:sldId id="451"/>
            <p14:sldId id="452"/>
            <p14:sldId id="453"/>
          </p14:sldIdLst>
        </p14:section>
        <p14:section name="Wrap-Up" id="{735F0729-385E-48B2-9CC9-321FEBC0D2F7}">
          <p14:sldIdLst>
            <p14:sldId id="454"/>
            <p14:sldId id="455"/>
            <p14:sldId id="456"/>
            <p14:sldId id="4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2563" autoAdjust="0"/>
  </p:normalViewPr>
  <p:slideViewPr>
    <p:cSldViewPr snapToGrid="0" showGuides="1">
      <p:cViewPr varScale="1">
        <p:scale>
          <a:sx n="81" d="100"/>
          <a:sy n="81" d="100"/>
        </p:scale>
        <p:origin x="8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5F2EF8-1963-4D06-0037-190C2628E8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C1DDF5-DDBF-7F05-6959-EDD7EE8CD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64EA34-5607-42FC-A5EC-B3EB34B980C7}" type="datetimeFigureOut">
              <a:rPr lang="en-US" smtClean="0"/>
              <a:t>8/8/2025</a:t>
            </a:fld>
            <a:endParaRPr lang="en-US"/>
          </a:p>
        </p:txBody>
      </p:sp>
      <p:sp>
        <p:nvSpPr>
          <p:cNvPr id="4" name="Footer Placeholder 3">
            <a:extLst>
              <a:ext uri="{FF2B5EF4-FFF2-40B4-BE49-F238E27FC236}">
                <a16:creationId xmlns:a16="http://schemas.microsoft.com/office/drawing/2014/main" id="{7F37E494-0D1E-4B7E-8DC6-C5FDF16C76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9A15D4-5BB1-9A3E-5C4E-00538AFC1B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2A3B4-E1AE-4DAF-AAB0-E27DAAB565AA}" type="slidenum">
              <a:rPr lang="en-US" smtClean="0"/>
              <a:t>‹#›</a:t>
            </a:fld>
            <a:endParaRPr lang="en-US"/>
          </a:p>
        </p:txBody>
      </p:sp>
    </p:spTree>
    <p:extLst>
      <p:ext uri="{BB962C8B-B14F-4D97-AF65-F5344CB8AC3E}">
        <p14:creationId xmlns:p14="http://schemas.microsoft.com/office/powerpoint/2010/main" val="196164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21A4E-9E2A-47D2-8D53-809F7F857FEB}" type="datetimeFigureOut">
              <a:rPr lang="en-US" smtClean="0"/>
              <a:t>8/8/2025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00ACD-0348-4F47-9C35-586193A86BF3}" type="slidenum">
              <a:rPr lang="en-US" smtClean="0"/>
              <a:t>‹#›</a:t>
            </a:fld>
            <a:endParaRPr lang="en-US"/>
          </a:p>
        </p:txBody>
      </p:sp>
    </p:spTree>
    <p:extLst>
      <p:ext uri="{BB962C8B-B14F-4D97-AF65-F5344CB8AC3E}">
        <p14:creationId xmlns:p14="http://schemas.microsoft.com/office/powerpoint/2010/main" val="3106955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a:t>
            </a:r>
            <a:r>
              <a:rPr lang="en-US" b="1" dirty="0"/>
              <a:t>Resilience and Reliability</a:t>
            </a:r>
            <a:r>
              <a:rPr lang="en-US" dirty="0"/>
              <a:t> module. In this section, we will focus on patterns that ensure your messaging systems are robust, fault-tolerant, and capable of maintaining high availability even under challenging conditions. Building resilient and reliable messaging solutions is crucial for creating dependable and scalable systems that can withstand failures and continue to operate smoothly.</a:t>
            </a:r>
          </a:p>
          <a:p>
            <a:endParaRPr lang="en-US" dirty="0"/>
          </a:p>
          <a:p>
            <a:r>
              <a:rPr lang="en-US" dirty="0"/>
              <a:t>By the end of this module, you'll have the tools and knowledge to design messaging solutions that can handle failures gracefully and ensure consistent and reliable message processing. Let's dive into the techniques that will make your messaging systems resilient and dependable!</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a:t>
            </a:fld>
            <a:endParaRPr lang="en-US"/>
          </a:p>
        </p:txBody>
      </p:sp>
    </p:spTree>
    <p:extLst>
      <p:ext uri="{BB962C8B-B14F-4D97-AF65-F5344CB8AC3E}">
        <p14:creationId xmlns:p14="http://schemas.microsoft.com/office/powerpoint/2010/main" val="152102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6BEF2-60EF-2F26-456C-F33847C14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15F1B-A81D-B9E2-0452-C9C03DDF50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1863A-5D0E-E3B9-8A75-306C2DF66598}"/>
              </a:ext>
            </a:extLst>
          </p:cNvPr>
          <p:cNvSpPr>
            <a:spLocks noGrp="1"/>
          </p:cNvSpPr>
          <p:nvPr>
            <p:ph type="body" idx="1"/>
          </p:nvPr>
        </p:nvSpPr>
        <p:spPr/>
        <p:txBody>
          <a:bodyPr/>
          <a:lstStyle/>
          <a:p>
            <a:r>
              <a:rPr lang="en-US" b="1" dirty="0"/>
              <a:t>Saga Coordinator</a:t>
            </a:r>
            <a:r>
              <a:rPr lang="en-US" b="0" dirty="0"/>
              <a:t>: A component responsible for managing the execution of the Saga, including coordinating steps and handling compensations.</a:t>
            </a:r>
          </a:p>
          <a:p>
            <a:endParaRPr lang="en-US" b="0" dirty="0"/>
          </a:p>
          <a:p>
            <a:r>
              <a:rPr lang="en-US" b="1" dirty="0"/>
              <a:t>Transaction Steps</a:t>
            </a:r>
            <a:r>
              <a:rPr lang="en-US" b="0" dirty="0"/>
              <a:t>: Smaller, independent steps that make up the overall transaction, each with its own compensating action.</a:t>
            </a:r>
          </a:p>
          <a:p>
            <a:endParaRPr lang="en-US" b="0" dirty="0"/>
          </a:p>
          <a:p>
            <a:r>
              <a:rPr lang="en-US" b="1" dirty="0"/>
              <a:t>Compensating Actions</a:t>
            </a:r>
            <a:r>
              <a:rPr lang="en-US" b="0" dirty="0"/>
              <a:t>: Actions that undo the effects of a step in case of failure, ensuring data consistency.</a:t>
            </a:r>
          </a:p>
          <a:p>
            <a:endParaRPr lang="en-US" b="0" dirty="0"/>
          </a:p>
          <a:p>
            <a:r>
              <a:rPr lang="en-US" b="1" dirty="0"/>
              <a:t>State Management</a:t>
            </a:r>
            <a:r>
              <a:rPr lang="en-US" b="0" dirty="0"/>
              <a:t>: Mechanisms to track the progress and state of the Saga, ensuring proper execution and compensation.</a:t>
            </a:r>
            <a:endParaRPr lang="en-US" b="1" dirty="0"/>
          </a:p>
        </p:txBody>
      </p:sp>
      <p:sp>
        <p:nvSpPr>
          <p:cNvPr id="4" name="Slide Number Placeholder 3">
            <a:extLst>
              <a:ext uri="{FF2B5EF4-FFF2-40B4-BE49-F238E27FC236}">
                <a16:creationId xmlns:a16="http://schemas.microsoft.com/office/drawing/2014/main" id="{8F4E815F-BB9D-96BB-51F7-F8239A054977}"/>
              </a:ext>
            </a:extLst>
          </p:cNvPr>
          <p:cNvSpPr>
            <a:spLocks noGrp="1"/>
          </p:cNvSpPr>
          <p:nvPr>
            <p:ph type="sldNum" sz="quarter" idx="5"/>
          </p:nvPr>
        </p:nvSpPr>
        <p:spPr/>
        <p:txBody>
          <a:bodyPr/>
          <a:lstStyle/>
          <a:p>
            <a:fld id="{F5000ACD-0348-4F47-9C35-586193A86BF3}" type="slidenum">
              <a:rPr lang="en-US" smtClean="0"/>
              <a:t>16</a:t>
            </a:fld>
            <a:endParaRPr lang="en-US"/>
          </a:p>
        </p:txBody>
      </p:sp>
    </p:spTree>
    <p:extLst>
      <p:ext uri="{BB962C8B-B14F-4D97-AF65-F5344CB8AC3E}">
        <p14:creationId xmlns:p14="http://schemas.microsoft.com/office/powerpoint/2010/main" val="416418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87BFB-66D8-BF2A-251A-2C757A737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ECADC4-2ECE-76AE-3E91-A42C57D3B3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8ECAD-7AC5-4436-BAFA-3BEEBC98C261}"/>
              </a:ext>
            </a:extLst>
          </p:cNvPr>
          <p:cNvSpPr>
            <a:spLocks noGrp="1"/>
          </p:cNvSpPr>
          <p:nvPr>
            <p:ph type="body" idx="1"/>
          </p:nvPr>
        </p:nvSpPr>
        <p:spPr/>
        <p:txBody>
          <a:bodyPr/>
          <a:lstStyle/>
          <a:p>
            <a:r>
              <a:rPr lang="en-US" b="1" dirty="0"/>
              <a:t>Saga Coordinator</a:t>
            </a:r>
            <a:r>
              <a:rPr lang="en-US" b="0" dirty="0"/>
              <a:t>: A component responsible for managing the execution of the Saga, including coordinating steps and handling compensations.</a:t>
            </a:r>
          </a:p>
          <a:p>
            <a:endParaRPr lang="en-US" b="0" dirty="0"/>
          </a:p>
          <a:p>
            <a:r>
              <a:rPr lang="en-US" b="1" dirty="0"/>
              <a:t>Transaction Steps</a:t>
            </a:r>
            <a:r>
              <a:rPr lang="en-US" b="0" dirty="0"/>
              <a:t>: Smaller, independent steps that make up the overall transaction, each with its own compensating action.</a:t>
            </a:r>
          </a:p>
          <a:p>
            <a:endParaRPr lang="en-US" b="0" dirty="0"/>
          </a:p>
          <a:p>
            <a:r>
              <a:rPr lang="en-US" b="1" dirty="0"/>
              <a:t>Compensating Actions</a:t>
            </a:r>
            <a:r>
              <a:rPr lang="en-US" b="0" dirty="0"/>
              <a:t>: Actions that undo the effects of a step in case of failure, ensuring data consistency.</a:t>
            </a:r>
          </a:p>
          <a:p>
            <a:endParaRPr lang="en-US" b="0" dirty="0"/>
          </a:p>
          <a:p>
            <a:r>
              <a:rPr lang="en-US" b="1" dirty="0"/>
              <a:t>State Management</a:t>
            </a:r>
            <a:r>
              <a:rPr lang="en-US" b="0" dirty="0"/>
              <a:t>: Mechanisms to track the progress and state of the Saga, ensuring proper execution and compensation.</a:t>
            </a:r>
            <a:endParaRPr lang="en-US" b="1" dirty="0"/>
          </a:p>
        </p:txBody>
      </p:sp>
      <p:sp>
        <p:nvSpPr>
          <p:cNvPr id="4" name="Slide Number Placeholder 3">
            <a:extLst>
              <a:ext uri="{FF2B5EF4-FFF2-40B4-BE49-F238E27FC236}">
                <a16:creationId xmlns:a16="http://schemas.microsoft.com/office/drawing/2014/main" id="{6E83B2EB-4CD4-342A-B9B3-11BBDBD0DD16}"/>
              </a:ext>
            </a:extLst>
          </p:cNvPr>
          <p:cNvSpPr>
            <a:spLocks noGrp="1"/>
          </p:cNvSpPr>
          <p:nvPr>
            <p:ph type="sldNum" sz="quarter" idx="5"/>
          </p:nvPr>
        </p:nvSpPr>
        <p:spPr/>
        <p:txBody>
          <a:bodyPr/>
          <a:lstStyle/>
          <a:p>
            <a:fld id="{F5000ACD-0348-4F47-9C35-586193A86BF3}" type="slidenum">
              <a:rPr lang="en-US" smtClean="0"/>
              <a:t>17</a:t>
            </a:fld>
            <a:endParaRPr lang="en-US"/>
          </a:p>
        </p:txBody>
      </p:sp>
    </p:spTree>
    <p:extLst>
      <p:ext uri="{BB962C8B-B14F-4D97-AF65-F5344CB8AC3E}">
        <p14:creationId xmlns:p14="http://schemas.microsoft.com/office/powerpoint/2010/main" val="121529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1B0B6-9E11-CD17-6C5C-166856388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3348F-530D-44BB-8AEB-CB2E7C45D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6670C-F62A-3B7C-FE04-317CDFAC2563}"/>
              </a:ext>
            </a:extLst>
          </p:cNvPr>
          <p:cNvSpPr>
            <a:spLocks noGrp="1"/>
          </p:cNvSpPr>
          <p:nvPr>
            <p:ph type="body" idx="1"/>
          </p:nvPr>
        </p:nvSpPr>
        <p:spPr/>
        <p:txBody>
          <a:bodyPr/>
          <a:lstStyle/>
          <a:p>
            <a:r>
              <a:rPr lang="en-US" b="1" u="none" dirty="0"/>
              <a:t>Data Consistency</a:t>
            </a:r>
            <a:r>
              <a:rPr lang="en-US" b="0" u="none" dirty="0"/>
              <a:t>: Ensures data consistency across distributed services by managing long-running transactions and handling failures.</a:t>
            </a:r>
          </a:p>
          <a:p>
            <a:endParaRPr lang="en-US" b="0" u="none" dirty="0"/>
          </a:p>
          <a:p>
            <a:r>
              <a:rPr lang="en-US" b="1" u="none" dirty="0"/>
              <a:t>Fault Tolerance</a:t>
            </a:r>
            <a:r>
              <a:rPr lang="en-US" b="0" u="none" dirty="0"/>
              <a:t>: Provides a mechanism for gracefully handling failures and rolling back actions, improving system reliability.</a:t>
            </a:r>
          </a:p>
          <a:p>
            <a:endParaRPr lang="en-US" b="0" u="none" dirty="0"/>
          </a:p>
          <a:p>
            <a:r>
              <a:rPr lang="en-US" b="1" u="none" dirty="0"/>
              <a:t>Scalability</a:t>
            </a:r>
            <a:r>
              <a:rPr lang="en-US" b="0" u="none" dirty="0"/>
              <a:t>: Allows for scalable transaction management in distributed systems by breaking transactions into small, independent steps.</a:t>
            </a:r>
            <a:endParaRPr lang="en-US" b="1" u="none" dirty="0"/>
          </a:p>
        </p:txBody>
      </p:sp>
      <p:sp>
        <p:nvSpPr>
          <p:cNvPr id="4" name="Slide Number Placeholder 3">
            <a:extLst>
              <a:ext uri="{FF2B5EF4-FFF2-40B4-BE49-F238E27FC236}">
                <a16:creationId xmlns:a16="http://schemas.microsoft.com/office/drawing/2014/main" id="{211CA2E2-0610-DC24-C26F-921A5D2AC618}"/>
              </a:ext>
            </a:extLst>
          </p:cNvPr>
          <p:cNvSpPr>
            <a:spLocks noGrp="1"/>
          </p:cNvSpPr>
          <p:nvPr>
            <p:ph type="sldNum" sz="quarter" idx="5"/>
          </p:nvPr>
        </p:nvSpPr>
        <p:spPr/>
        <p:txBody>
          <a:bodyPr/>
          <a:lstStyle/>
          <a:p>
            <a:fld id="{F5000ACD-0348-4F47-9C35-586193A86BF3}" type="slidenum">
              <a:rPr lang="en-US" smtClean="0"/>
              <a:t>18</a:t>
            </a:fld>
            <a:endParaRPr lang="en-US"/>
          </a:p>
        </p:txBody>
      </p:sp>
    </p:spTree>
    <p:extLst>
      <p:ext uri="{BB962C8B-B14F-4D97-AF65-F5344CB8AC3E}">
        <p14:creationId xmlns:p14="http://schemas.microsoft.com/office/powerpoint/2010/main" val="47093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EA8DB-4FD6-3887-3AB9-244D76768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68587A-AD79-EDCB-368C-516C2D1A1C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E71B7-3005-5874-4575-7606228B231E}"/>
              </a:ext>
            </a:extLst>
          </p:cNvPr>
          <p:cNvSpPr>
            <a:spLocks noGrp="1"/>
          </p:cNvSpPr>
          <p:nvPr>
            <p:ph type="body" idx="1"/>
          </p:nvPr>
        </p:nvSpPr>
        <p:spPr/>
        <p:txBody>
          <a:bodyPr/>
          <a:lstStyle/>
          <a:p>
            <a:r>
              <a:rPr lang="en-US" b="1" u="none" dirty="0"/>
              <a:t>Increased Complexity</a:t>
            </a:r>
            <a:r>
              <a:rPr lang="en-US" b="0" u="none" dirty="0"/>
              <a:t>: Adds complexity to the system design, requiring careful coordination and management of transactions and compensating actions.</a:t>
            </a:r>
          </a:p>
          <a:p>
            <a:endParaRPr lang="en-US" b="0" u="none" dirty="0"/>
          </a:p>
          <a:p>
            <a:r>
              <a:rPr lang="en-US" b="1" u="none" dirty="0"/>
              <a:t>Compensating Logic</a:t>
            </a:r>
            <a:r>
              <a:rPr lang="en-US" b="0" u="none" dirty="0"/>
              <a:t>: Implementing compensating actions for each step can be challenging and requires thorough consideration.</a:t>
            </a:r>
          </a:p>
          <a:p>
            <a:endParaRPr lang="en-US" b="0" u="none" dirty="0"/>
          </a:p>
          <a:p>
            <a:r>
              <a:rPr lang="en-US" b="1" u="none" dirty="0"/>
              <a:t>Latency</a:t>
            </a:r>
            <a:r>
              <a:rPr lang="en-US" b="0" u="none" dirty="0"/>
              <a:t>: May introduce latency due to the need for coordinating multiple steps and handling compensations.</a:t>
            </a:r>
            <a:endParaRPr lang="en-US" b="1" u="none" dirty="0"/>
          </a:p>
        </p:txBody>
      </p:sp>
      <p:sp>
        <p:nvSpPr>
          <p:cNvPr id="4" name="Slide Number Placeholder 3">
            <a:extLst>
              <a:ext uri="{FF2B5EF4-FFF2-40B4-BE49-F238E27FC236}">
                <a16:creationId xmlns:a16="http://schemas.microsoft.com/office/drawing/2014/main" id="{CD21C049-79D9-9F72-FD2A-3ECF407FD0FF}"/>
              </a:ext>
            </a:extLst>
          </p:cNvPr>
          <p:cNvSpPr>
            <a:spLocks noGrp="1"/>
          </p:cNvSpPr>
          <p:nvPr>
            <p:ph type="sldNum" sz="quarter" idx="5"/>
          </p:nvPr>
        </p:nvSpPr>
        <p:spPr/>
        <p:txBody>
          <a:bodyPr/>
          <a:lstStyle/>
          <a:p>
            <a:fld id="{F5000ACD-0348-4F47-9C35-586193A86BF3}" type="slidenum">
              <a:rPr lang="en-US" smtClean="0"/>
              <a:t>19</a:t>
            </a:fld>
            <a:endParaRPr lang="en-US"/>
          </a:p>
        </p:txBody>
      </p:sp>
    </p:spTree>
    <p:extLst>
      <p:ext uri="{BB962C8B-B14F-4D97-AF65-F5344CB8AC3E}">
        <p14:creationId xmlns:p14="http://schemas.microsoft.com/office/powerpoint/2010/main" val="2603753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CC86-EAA3-755B-CAA8-CEF387B0F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3FD5B-9017-4BDF-182B-A428D6BD1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368AD-D343-AC4E-DC7F-6DF9B46A6D56}"/>
              </a:ext>
            </a:extLst>
          </p:cNvPr>
          <p:cNvSpPr>
            <a:spLocks noGrp="1"/>
          </p:cNvSpPr>
          <p:nvPr>
            <p:ph type="body" idx="1"/>
          </p:nvPr>
        </p:nvSpPr>
        <p:spPr/>
        <p:txBody>
          <a:bodyPr/>
          <a:lstStyle/>
          <a:p>
            <a:r>
              <a:rPr lang="en-US" b="1" u="sng" dirty="0"/>
              <a:t>Microservices Architectures</a:t>
            </a:r>
          </a:p>
          <a:p>
            <a:r>
              <a:rPr lang="en-US" b="0" i="0" u="none" dirty="0"/>
              <a:t>Managing transactions across multiple microservices, ensuring that the entire process completes successfully or is rolled back if a failure occurs.</a:t>
            </a:r>
          </a:p>
          <a:p>
            <a:endParaRPr lang="en-US" b="0" i="0" u="none" dirty="0"/>
          </a:p>
          <a:p>
            <a:r>
              <a:rPr lang="en-US" b="1" i="0" u="sng" dirty="0"/>
              <a:t>E-Commerce Order Processing</a:t>
            </a:r>
            <a:endParaRPr lang="en-US" b="0" i="0" u="sng" dirty="0"/>
          </a:p>
          <a:p>
            <a:r>
              <a:rPr lang="en-US" b="0" i="0" u="none" dirty="0"/>
              <a:t>Coordinating multiple services (e.g., payment, inventory, shipping) to process an order, with compensating actions to roll back steps if one of the services fail.</a:t>
            </a:r>
          </a:p>
          <a:p>
            <a:endParaRPr lang="en-US" b="0" i="0" u="none" dirty="0"/>
          </a:p>
          <a:p>
            <a:r>
              <a:rPr lang="en-US" b="1" i="0" u="sng" dirty="0"/>
              <a:t>Travel Booking</a:t>
            </a:r>
            <a:endParaRPr lang="en-US" b="0" i="0" u="none" dirty="0"/>
          </a:p>
          <a:p>
            <a:r>
              <a:rPr lang="en-US" b="0" i="0" u="none" dirty="0"/>
              <a:t>Coordinating reservations for flights, hotels, and car rentals, with the ability to cancel and roll back bookings if one of the reservations fails.</a:t>
            </a:r>
            <a:endParaRPr lang="en-US" b="1" i="0" u="sng" dirty="0"/>
          </a:p>
        </p:txBody>
      </p:sp>
      <p:sp>
        <p:nvSpPr>
          <p:cNvPr id="4" name="Slide Number Placeholder 3">
            <a:extLst>
              <a:ext uri="{FF2B5EF4-FFF2-40B4-BE49-F238E27FC236}">
                <a16:creationId xmlns:a16="http://schemas.microsoft.com/office/drawing/2014/main" id="{A1A41F8C-6868-CACD-E3F4-789F3111DD4A}"/>
              </a:ext>
            </a:extLst>
          </p:cNvPr>
          <p:cNvSpPr>
            <a:spLocks noGrp="1"/>
          </p:cNvSpPr>
          <p:nvPr>
            <p:ph type="sldNum" sz="quarter" idx="5"/>
          </p:nvPr>
        </p:nvSpPr>
        <p:spPr/>
        <p:txBody>
          <a:bodyPr/>
          <a:lstStyle/>
          <a:p>
            <a:fld id="{F5000ACD-0348-4F47-9C35-586193A86BF3}" type="slidenum">
              <a:rPr lang="en-US" smtClean="0"/>
              <a:t>20</a:t>
            </a:fld>
            <a:endParaRPr lang="en-US"/>
          </a:p>
        </p:txBody>
      </p:sp>
    </p:spTree>
    <p:extLst>
      <p:ext uri="{BB962C8B-B14F-4D97-AF65-F5344CB8AC3E}">
        <p14:creationId xmlns:p14="http://schemas.microsoft.com/office/powerpoint/2010/main" val="3285344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641D3-8343-4218-04F8-7AE018105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E7F93-EE04-9689-217C-F54EAC8C9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A6A12-E574-1F0D-1970-C884E49EB937}"/>
              </a:ext>
            </a:extLst>
          </p:cNvPr>
          <p:cNvSpPr>
            <a:spLocks noGrp="1"/>
          </p:cNvSpPr>
          <p:nvPr>
            <p:ph type="body" idx="1"/>
          </p:nvPr>
        </p:nvSpPr>
        <p:spPr/>
        <p:txBody>
          <a:bodyPr/>
          <a:lstStyle/>
          <a:p>
            <a:r>
              <a:rPr lang="en-US" b="1" dirty="0"/>
              <a:t>Define Compensating Actions</a:t>
            </a:r>
            <a:r>
              <a:rPr lang="en-US" b="0" dirty="0"/>
              <a:t>: Clearly define compensating actions for each transaction step to handle failures and maintain consistency.</a:t>
            </a:r>
          </a:p>
          <a:p>
            <a:endParaRPr lang="en-US" b="0" dirty="0"/>
          </a:p>
          <a:p>
            <a:r>
              <a:rPr lang="en-US" b="1" dirty="0"/>
              <a:t>Coordinate Steps</a:t>
            </a:r>
            <a:r>
              <a:rPr lang="en-US" b="0" dirty="0"/>
              <a:t>: Use a Saga coordinator to manage the execution and coordination of transaction steps.</a:t>
            </a:r>
          </a:p>
          <a:p>
            <a:endParaRPr lang="en-US" b="0" dirty="0"/>
          </a:p>
          <a:p>
            <a:r>
              <a:rPr lang="en-US" b="1" dirty="0"/>
              <a:t>Track State</a:t>
            </a:r>
            <a:r>
              <a:rPr lang="en-US" b="0" dirty="0"/>
              <a:t>: Implement state management to track the process and state of the Saga, ensuring proper execution and compensation.</a:t>
            </a:r>
          </a:p>
          <a:p>
            <a:endParaRPr lang="en-US" b="0" dirty="0"/>
          </a:p>
          <a:p>
            <a:r>
              <a:rPr lang="en-US" b="1" dirty="0"/>
              <a:t>Handle Failures Gracefully</a:t>
            </a:r>
            <a:r>
              <a:rPr lang="en-US" b="0" dirty="0"/>
              <a:t>: Ensure the system can gracefully handle failures by executing compensating actions and maintaining data consistency.</a:t>
            </a:r>
            <a:endParaRPr lang="en-US" b="1" dirty="0"/>
          </a:p>
        </p:txBody>
      </p:sp>
      <p:sp>
        <p:nvSpPr>
          <p:cNvPr id="4" name="Slide Number Placeholder 3">
            <a:extLst>
              <a:ext uri="{FF2B5EF4-FFF2-40B4-BE49-F238E27FC236}">
                <a16:creationId xmlns:a16="http://schemas.microsoft.com/office/drawing/2014/main" id="{AD14733E-0DDB-5014-B77C-BD53895A2F6A}"/>
              </a:ext>
            </a:extLst>
          </p:cNvPr>
          <p:cNvSpPr>
            <a:spLocks noGrp="1"/>
          </p:cNvSpPr>
          <p:nvPr>
            <p:ph type="sldNum" sz="quarter" idx="5"/>
          </p:nvPr>
        </p:nvSpPr>
        <p:spPr/>
        <p:txBody>
          <a:bodyPr/>
          <a:lstStyle/>
          <a:p>
            <a:fld id="{F5000ACD-0348-4F47-9C35-586193A86BF3}" type="slidenum">
              <a:rPr lang="en-US" smtClean="0"/>
              <a:t>30</a:t>
            </a:fld>
            <a:endParaRPr lang="en-US"/>
          </a:p>
        </p:txBody>
      </p:sp>
    </p:spTree>
    <p:extLst>
      <p:ext uri="{BB962C8B-B14F-4D97-AF65-F5344CB8AC3E}">
        <p14:creationId xmlns:p14="http://schemas.microsoft.com/office/powerpoint/2010/main" val="3381812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2B62-D3DA-82D3-21F7-FE0BE1696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9B0769-25E1-F1BA-82A3-C572EF200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5EBF3-D2C6-75A0-C52E-DA1A279CA1DF}"/>
              </a:ext>
            </a:extLst>
          </p:cNvPr>
          <p:cNvSpPr>
            <a:spLocks noGrp="1"/>
          </p:cNvSpPr>
          <p:nvPr>
            <p:ph type="body" idx="1"/>
          </p:nvPr>
        </p:nvSpPr>
        <p:spPr/>
        <p:txBody>
          <a:bodyPr/>
          <a:lstStyle/>
          <a:p>
            <a:r>
              <a:rPr lang="en-US" b="1" u="sng" dirty="0"/>
              <a:t>Definition</a:t>
            </a:r>
            <a:endParaRPr lang="en-US" b="0" u="none" dirty="0"/>
          </a:p>
          <a:p>
            <a:r>
              <a:rPr lang="en-US" b="0" u="none" dirty="0"/>
              <a:t>The Sequential Convoy pattern ensures that related messages are processed in a specific order. This pattern is particularly useful in scenarios where the order of message processing is critical to maintaining data integrity and consistency.</a:t>
            </a:r>
          </a:p>
          <a:p>
            <a:endParaRPr lang="en-US" b="0" u="none" dirty="0"/>
          </a:p>
          <a:p>
            <a:r>
              <a:rPr lang="en-US" b="1" u="sng" dirty="0"/>
              <a:t>Purpose</a:t>
            </a:r>
            <a:endParaRPr lang="en-US" b="0" u="none" dirty="0"/>
          </a:p>
          <a:p>
            <a:r>
              <a:rPr lang="en-US" b="0" u="none" dirty="0"/>
              <a:t>The purpose of the Sequential Convoy pattern is to enforce message ordering and guarantee that dependent messages are processed sequentially, preserving the intended sequence of operations.</a:t>
            </a:r>
            <a:endParaRPr lang="en-US" b="1" u="sng" dirty="0"/>
          </a:p>
        </p:txBody>
      </p:sp>
      <p:sp>
        <p:nvSpPr>
          <p:cNvPr id="4" name="Slide Number Placeholder 3">
            <a:extLst>
              <a:ext uri="{FF2B5EF4-FFF2-40B4-BE49-F238E27FC236}">
                <a16:creationId xmlns:a16="http://schemas.microsoft.com/office/drawing/2014/main" id="{B3BBEEFE-27E6-7711-6930-8F485F32CF84}"/>
              </a:ext>
            </a:extLst>
          </p:cNvPr>
          <p:cNvSpPr>
            <a:spLocks noGrp="1"/>
          </p:cNvSpPr>
          <p:nvPr>
            <p:ph type="sldNum" sz="quarter" idx="5"/>
          </p:nvPr>
        </p:nvSpPr>
        <p:spPr/>
        <p:txBody>
          <a:bodyPr/>
          <a:lstStyle/>
          <a:p>
            <a:fld id="{F5000ACD-0348-4F47-9C35-586193A86BF3}" type="slidenum">
              <a:rPr lang="en-US" smtClean="0"/>
              <a:t>33</a:t>
            </a:fld>
            <a:endParaRPr lang="en-US"/>
          </a:p>
        </p:txBody>
      </p:sp>
    </p:spTree>
    <p:extLst>
      <p:ext uri="{BB962C8B-B14F-4D97-AF65-F5344CB8AC3E}">
        <p14:creationId xmlns:p14="http://schemas.microsoft.com/office/powerpoint/2010/main" val="740009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9DB7B-243B-08A5-8BF2-47517CC3C8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D4EE22-5B9E-9A54-DACE-F69AA8FE3D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4EE8A-C8FD-E106-9FA7-1DC5F739B03F}"/>
              </a:ext>
            </a:extLst>
          </p:cNvPr>
          <p:cNvSpPr>
            <a:spLocks noGrp="1"/>
          </p:cNvSpPr>
          <p:nvPr>
            <p:ph type="body" idx="1"/>
          </p:nvPr>
        </p:nvSpPr>
        <p:spPr/>
        <p:txBody>
          <a:bodyPr/>
          <a:lstStyle/>
          <a:p>
            <a:r>
              <a:rPr lang="en-US" b="1" dirty="0"/>
              <a:t>Message Queue</a:t>
            </a:r>
            <a:r>
              <a:rPr lang="en-US" b="0" dirty="0"/>
              <a:t>: A queue that holds messages and ensures they are processed in the order they were received.</a:t>
            </a:r>
          </a:p>
          <a:p>
            <a:endParaRPr lang="en-US" b="0" dirty="0"/>
          </a:p>
          <a:p>
            <a:r>
              <a:rPr lang="en-US" b="1" dirty="0"/>
              <a:t>Order Key</a:t>
            </a:r>
            <a:r>
              <a:rPr lang="en-US" b="0" dirty="0"/>
              <a:t>: A key or identifier used to group related messages and enforce their processing order.</a:t>
            </a:r>
          </a:p>
          <a:p>
            <a:endParaRPr lang="en-US" b="0" dirty="0"/>
          </a:p>
          <a:p>
            <a:r>
              <a:rPr lang="en-US" b="1" dirty="0"/>
              <a:t>Sequential Processor</a:t>
            </a:r>
            <a:r>
              <a:rPr lang="en-US" b="0" dirty="0"/>
              <a:t>: A component responsible for processing messages in the correct order based on the order key.</a:t>
            </a:r>
            <a:endParaRPr lang="en-US" b="1" dirty="0"/>
          </a:p>
        </p:txBody>
      </p:sp>
      <p:sp>
        <p:nvSpPr>
          <p:cNvPr id="4" name="Slide Number Placeholder 3">
            <a:extLst>
              <a:ext uri="{FF2B5EF4-FFF2-40B4-BE49-F238E27FC236}">
                <a16:creationId xmlns:a16="http://schemas.microsoft.com/office/drawing/2014/main" id="{CF2F24F4-4A0A-AF6E-8371-B5DB94CDB764}"/>
              </a:ext>
            </a:extLst>
          </p:cNvPr>
          <p:cNvSpPr>
            <a:spLocks noGrp="1"/>
          </p:cNvSpPr>
          <p:nvPr>
            <p:ph type="sldNum" sz="quarter" idx="5"/>
          </p:nvPr>
        </p:nvSpPr>
        <p:spPr/>
        <p:txBody>
          <a:bodyPr/>
          <a:lstStyle/>
          <a:p>
            <a:fld id="{F5000ACD-0348-4F47-9C35-586193A86BF3}" type="slidenum">
              <a:rPr lang="en-US" smtClean="0"/>
              <a:t>34</a:t>
            </a:fld>
            <a:endParaRPr lang="en-US"/>
          </a:p>
        </p:txBody>
      </p:sp>
    </p:spTree>
    <p:extLst>
      <p:ext uri="{BB962C8B-B14F-4D97-AF65-F5344CB8AC3E}">
        <p14:creationId xmlns:p14="http://schemas.microsoft.com/office/powerpoint/2010/main" val="38484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3EAF1-3923-DB0C-9779-52F681FB8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B7510-C867-E0CE-2216-02E9C50E0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0598C-5EC7-CC88-AB1F-39931BB61B29}"/>
              </a:ext>
            </a:extLst>
          </p:cNvPr>
          <p:cNvSpPr>
            <a:spLocks noGrp="1"/>
          </p:cNvSpPr>
          <p:nvPr>
            <p:ph type="body" idx="1"/>
          </p:nvPr>
        </p:nvSpPr>
        <p:spPr/>
        <p:txBody>
          <a:bodyPr/>
          <a:lstStyle/>
          <a:p>
            <a:r>
              <a:rPr lang="en-US" b="1" dirty="0"/>
              <a:t>Message Queue</a:t>
            </a:r>
            <a:r>
              <a:rPr lang="en-US" b="0" dirty="0"/>
              <a:t>: A queue that holds messages and ensures they are processed in the order they were received.</a:t>
            </a:r>
          </a:p>
          <a:p>
            <a:endParaRPr lang="en-US" b="0" dirty="0"/>
          </a:p>
          <a:p>
            <a:r>
              <a:rPr lang="en-US" b="1" dirty="0"/>
              <a:t>Order Key</a:t>
            </a:r>
            <a:r>
              <a:rPr lang="en-US" b="0" dirty="0"/>
              <a:t>: A key or identifier used to group related messages and enforce their processing order.</a:t>
            </a:r>
          </a:p>
          <a:p>
            <a:endParaRPr lang="en-US" b="0" dirty="0"/>
          </a:p>
          <a:p>
            <a:r>
              <a:rPr lang="en-US" b="1" dirty="0"/>
              <a:t>Sequential Processor</a:t>
            </a:r>
            <a:r>
              <a:rPr lang="en-US" b="0" dirty="0"/>
              <a:t>: A component responsible for processing messages in the correct order based on the order key.</a:t>
            </a:r>
            <a:endParaRPr lang="en-US" b="1" dirty="0"/>
          </a:p>
        </p:txBody>
      </p:sp>
      <p:sp>
        <p:nvSpPr>
          <p:cNvPr id="4" name="Slide Number Placeholder 3">
            <a:extLst>
              <a:ext uri="{FF2B5EF4-FFF2-40B4-BE49-F238E27FC236}">
                <a16:creationId xmlns:a16="http://schemas.microsoft.com/office/drawing/2014/main" id="{56B6EC61-46C5-2109-B091-FFCD2A6F62BC}"/>
              </a:ext>
            </a:extLst>
          </p:cNvPr>
          <p:cNvSpPr>
            <a:spLocks noGrp="1"/>
          </p:cNvSpPr>
          <p:nvPr>
            <p:ph type="sldNum" sz="quarter" idx="5"/>
          </p:nvPr>
        </p:nvSpPr>
        <p:spPr/>
        <p:txBody>
          <a:bodyPr/>
          <a:lstStyle/>
          <a:p>
            <a:fld id="{F5000ACD-0348-4F47-9C35-586193A86BF3}" type="slidenum">
              <a:rPr lang="en-US" smtClean="0"/>
              <a:t>35</a:t>
            </a:fld>
            <a:endParaRPr lang="en-US"/>
          </a:p>
        </p:txBody>
      </p:sp>
    </p:spTree>
    <p:extLst>
      <p:ext uri="{BB962C8B-B14F-4D97-AF65-F5344CB8AC3E}">
        <p14:creationId xmlns:p14="http://schemas.microsoft.com/office/powerpoint/2010/main" val="2642206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E293D-9C48-6808-47F6-E05C5DED6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70D9F-3B63-138B-BF73-0A45D2544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2332C-A6A6-7C80-5468-633300C53F06}"/>
              </a:ext>
            </a:extLst>
          </p:cNvPr>
          <p:cNvSpPr>
            <a:spLocks noGrp="1"/>
          </p:cNvSpPr>
          <p:nvPr>
            <p:ph type="body" idx="1"/>
          </p:nvPr>
        </p:nvSpPr>
        <p:spPr/>
        <p:txBody>
          <a:bodyPr/>
          <a:lstStyle/>
          <a:p>
            <a:r>
              <a:rPr lang="en-US" b="1" u="none" dirty="0"/>
              <a:t>Data Integrity</a:t>
            </a:r>
            <a:r>
              <a:rPr lang="en-US" b="0" u="none" dirty="0"/>
              <a:t>: Preserves the order of message processing, ensuring that operations are performed in the correct sequence.</a:t>
            </a:r>
          </a:p>
          <a:p>
            <a:endParaRPr lang="en-US" b="0" u="none" dirty="0"/>
          </a:p>
          <a:p>
            <a:r>
              <a:rPr lang="en-US" b="1" u="none" dirty="0"/>
              <a:t>Consistency</a:t>
            </a:r>
            <a:r>
              <a:rPr lang="en-US" b="0" u="none" dirty="0"/>
              <a:t>: Maintains consistency in the system by guaranteeing the proper order of dependent operations.</a:t>
            </a:r>
          </a:p>
          <a:p>
            <a:endParaRPr lang="en-US" b="0" u="none" dirty="0"/>
          </a:p>
          <a:p>
            <a:r>
              <a:rPr lang="en-US" b="1" u="none" dirty="0"/>
              <a:t>Reliability</a:t>
            </a:r>
            <a:r>
              <a:rPr lang="en-US" b="0" u="none" dirty="0"/>
              <a:t>: Reduces the risk of errors and inconsistencies by enforcing message ordering.</a:t>
            </a:r>
            <a:endParaRPr lang="en-US" b="1" u="none" dirty="0"/>
          </a:p>
        </p:txBody>
      </p:sp>
      <p:sp>
        <p:nvSpPr>
          <p:cNvPr id="4" name="Slide Number Placeholder 3">
            <a:extLst>
              <a:ext uri="{FF2B5EF4-FFF2-40B4-BE49-F238E27FC236}">
                <a16:creationId xmlns:a16="http://schemas.microsoft.com/office/drawing/2014/main" id="{E78A91C1-8B64-ADEA-5A7D-AFCF2B58B17D}"/>
              </a:ext>
            </a:extLst>
          </p:cNvPr>
          <p:cNvSpPr>
            <a:spLocks noGrp="1"/>
          </p:cNvSpPr>
          <p:nvPr>
            <p:ph type="sldNum" sz="quarter" idx="5"/>
          </p:nvPr>
        </p:nvSpPr>
        <p:spPr/>
        <p:txBody>
          <a:bodyPr/>
          <a:lstStyle/>
          <a:p>
            <a:fld id="{F5000ACD-0348-4F47-9C35-586193A86BF3}" type="slidenum">
              <a:rPr lang="en-US" smtClean="0"/>
              <a:t>36</a:t>
            </a:fld>
            <a:endParaRPr lang="en-US"/>
          </a:p>
        </p:txBody>
      </p:sp>
    </p:spTree>
    <p:extLst>
      <p:ext uri="{BB962C8B-B14F-4D97-AF65-F5344CB8AC3E}">
        <p14:creationId xmlns:p14="http://schemas.microsoft.com/office/powerpoint/2010/main" val="1249688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19A6-93D7-3B61-CAC3-7767CE5D1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0E1A5-F881-6111-AAF4-6C96AE9E7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BC8EE-773C-2549-19DC-529606462FFD}"/>
              </a:ext>
            </a:extLst>
          </p:cNvPr>
          <p:cNvSpPr>
            <a:spLocks noGrp="1"/>
          </p:cNvSpPr>
          <p:nvPr>
            <p:ph type="body" idx="1"/>
          </p:nvPr>
        </p:nvSpPr>
        <p:spPr/>
        <p:txBody>
          <a:bodyPr/>
          <a:lstStyle/>
          <a:p>
            <a:r>
              <a:rPr lang="en-US" b="1" u="sng" dirty="0"/>
              <a:t>Definition</a:t>
            </a:r>
            <a:endParaRPr lang="en-US" b="0" u="none" dirty="0"/>
          </a:p>
          <a:p>
            <a:r>
              <a:rPr lang="en-US" b="0" u="none" dirty="0"/>
              <a:t>The Circuit Breaker pattern is a design pattern used to detect and handle failures gracefully. It acts as a protective barrier, stopping the flow of requests to a failing service to prevent cascading failures across the system. When the failure rate exceeds a certain threshold, the circuit breaker “trips” and redirects requests to a fallback mechanism.</a:t>
            </a:r>
          </a:p>
          <a:p>
            <a:endParaRPr lang="en-US" b="0" u="none" dirty="0"/>
          </a:p>
          <a:p>
            <a:r>
              <a:rPr lang="en-US" b="1" u="sng" dirty="0"/>
              <a:t>Purpose</a:t>
            </a:r>
            <a:endParaRPr lang="en-US" b="0" u="none" dirty="0"/>
          </a:p>
          <a:p>
            <a:r>
              <a:rPr lang="en-US" b="0" u="none" dirty="0"/>
              <a:t>The purpose of the Circuit Breaker pattern is to improve system resilience and stability by preventing failed operations from overwhelming the system and allowing for graceful recovery.</a:t>
            </a:r>
            <a:endParaRPr lang="en-US" b="1" u="sng" dirty="0"/>
          </a:p>
        </p:txBody>
      </p:sp>
      <p:sp>
        <p:nvSpPr>
          <p:cNvPr id="4" name="Slide Number Placeholder 3">
            <a:extLst>
              <a:ext uri="{FF2B5EF4-FFF2-40B4-BE49-F238E27FC236}">
                <a16:creationId xmlns:a16="http://schemas.microsoft.com/office/drawing/2014/main" id="{6E4B305B-4319-5242-FACB-CE7FA5B8C41A}"/>
              </a:ext>
            </a:extLst>
          </p:cNvPr>
          <p:cNvSpPr>
            <a:spLocks noGrp="1"/>
          </p:cNvSpPr>
          <p:nvPr>
            <p:ph type="sldNum" sz="quarter" idx="5"/>
          </p:nvPr>
        </p:nvSpPr>
        <p:spPr/>
        <p:txBody>
          <a:bodyPr/>
          <a:lstStyle/>
          <a:p>
            <a:fld id="{F5000ACD-0348-4F47-9C35-586193A86BF3}" type="slidenum">
              <a:rPr lang="en-US" smtClean="0"/>
              <a:t>3</a:t>
            </a:fld>
            <a:endParaRPr lang="en-US"/>
          </a:p>
        </p:txBody>
      </p:sp>
    </p:spTree>
    <p:extLst>
      <p:ext uri="{BB962C8B-B14F-4D97-AF65-F5344CB8AC3E}">
        <p14:creationId xmlns:p14="http://schemas.microsoft.com/office/powerpoint/2010/main" val="37848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819E3-8157-90EA-44E0-B7EBA03F2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30938-8BC5-DF12-3FBA-D86E4E13A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F9F40-E097-CCEC-C5F9-9D9AB913E97A}"/>
              </a:ext>
            </a:extLst>
          </p:cNvPr>
          <p:cNvSpPr>
            <a:spLocks noGrp="1"/>
          </p:cNvSpPr>
          <p:nvPr>
            <p:ph type="body" idx="1"/>
          </p:nvPr>
        </p:nvSpPr>
        <p:spPr/>
        <p:txBody>
          <a:bodyPr/>
          <a:lstStyle/>
          <a:p>
            <a:r>
              <a:rPr lang="en-US" b="1" u="none" dirty="0"/>
              <a:t>Reduce Throughput</a:t>
            </a:r>
            <a:r>
              <a:rPr lang="en-US" b="0" u="none" dirty="0"/>
              <a:t>: Processing messages sequentially can reduce throughput compared to parallel processing.</a:t>
            </a:r>
          </a:p>
          <a:p>
            <a:endParaRPr lang="en-US" b="0" u="none" dirty="0"/>
          </a:p>
          <a:p>
            <a:r>
              <a:rPr lang="en-US" b="1" u="none" dirty="0"/>
              <a:t>Complexity</a:t>
            </a:r>
            <a:r>
              <a:rPr lang="en-US" b="0" u="none" dirty="0"/>
              <a:t>: Implementing and managing message ordering can add complexity to the system design.</a:t>
            </a:r>
          </a:p>
          <a:p>
            <a:endParaRPr lang="en-US" b="0" u="none" dirty="0"/>
          </a:p>
          <a:p>
            <a:r>
              <a:rPr lang="en-US" b="1" u="none" dirty="0"/>
              <a:t>Potential Latency</a:t>
            </a:r>
            <a:r>
              <a:rPr lang="en-US" b="0" u="none" dirty="0"/>
              <a:t>: Enforcing sequential processing may introduce latency, especially in high-volume scenarios.</a:t>
            </a:r>
            <a:endParaRPr lang="en-US" b="1" u="none" dirty="0"/>
          </a:p>
        </p:txBody>
      </p:sp>
      <p:sp>
        <p:nvSpPr>
          <p:cNvPr id="4" name="Slide Number Placeholder 3">
            <a:extLst>
              <a:ext uri="{FF2B5EF4-FFF2-40B4-BE49-F238E27FC236}">
                <a16:creationId xmlns:a16="http://schemas.microsoft.com/office/drawing/2014/main" id="{D20E98FC-FA76-420D-5DBF-5D047C96A36D}"/>
              </a:ext>
            </a:extLst>
          </p:cNvPr>
          <p:cNvSpPr>
            <a:spLocks noGrp="1"/>
          </p:cNvSpPr>
          <p:nvPr>
            <p:ph type="sldNum" sz="quarter" idx="5"/>
          </p:nvPr>
        </p:nvSpPr>
        <p:spPr/>
        <p:txBody>
          <a:bodyPr/>
          <a:lstStyle/>
          <a:p>
            <a:fld id="{F5000ACD-0348-4F47-9C35-586193A86BF3}" type="slidenum">
              <a:rPr lang="en-US" smtClean="0"/>
              <a:t>37</a:t>
            </a:fld>
            <a:endParaRPr lang="en-US"/>
          </a:p>
        </p:txBody>
      </p:sp>
    </p:spTree>
    <p:extLst>
      <p:ext uri="{BB962C8B-B14F-4D97-AF65-F5344CB8AC3E}">
        <p14:creationId xmlns:p14="http://schemas.microsoft.com/office/powerpoint/2010/main" val="1007587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B116E-0828-D9C7-9937-D1BBAA4E8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B6B96-585E-2C97-DD83-6A6AB1FD77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6C67F-A0BC-C82D-2F4F-EF97D0FC0688}"/>
              </a:ext>
            </a:extLst>
          </p:cNvPr>
          <p:cNvSpPr>
            <a:spLocks noGrp="1"/>
          </p:cNvSpPr>
          <p:nvPr>
            <p:ph type="body" idx="1"/>
          </p:nvPr>
        </p:nvSpPr>
        <p:spPr/>
        <p:txBody>
          <a:bodyPr/>
          <a:lstStyle/>
          <a:p>
            <a:r>
              <a:rPr lang="en-US" b="1" u="sng" dirty="0"/>
              <a:t>Order Processing</a:t>
            </a:r>
            <a:endParaRPr lang="en-US" b="0" u="none" dirty="0"/>
          </a:p>
          <a:p>
            <a:r>
              <a:rPr lang="en-US" b="0" i="0" u="none" dirty="0"/>
              <a:t>Ensuring that actions related to an order (e.g., order creation, payment, shipping) are processed in the correct sequence.</a:t>
            </a:r>
          </a:p>
          <a:p>
            <a:endParaRPr lang="en-US" b="0" i="0" u="none" dirty="0"/>
          </a:p>
          <a:p>
            <a:r>
              <a:rPr lang="en-US" b="1" i="0" u="sng" dirty="0"/>
              <a:t>Event Sourcing</a:t>
            </a:r>
            <a:endParaRPr lang="en-US" b="0" i="0" u="none" dirty="0"/>
          </a:p>
          <a:p>
            <a:r>
              <a:rPr lang="en-US" b="0" i="0" u="none" dirty="0"/>
              <a:t>Maintaining the order of events in an event-</a:t>
            </a:r>
            <a:r>
              <a:rPr lang="en-US" b="0" i="0" u="none" dirty="0" err="1"/>
              <a:t>soruced</a:t>
            </a:r>
            <a:r>
              <a:rPr lang="en-US" b="0" i="0" u="none" dirty="0"/>
              <a:t> system to ensure accurate reconstruction of state.</a:t>
            </a:r>
          </a:p>
          <a:p>
            <a:endParaRPr lang="en-US" b="0" i="0" u="none" dirty="0"/>
          </a:p>
          <a:p>
            <a:r>
              <a:rPr lang="en-US" b="1" i="0" u="sng" dirty="0"/>
              <a:t>Workflow Management</a:t>
            </a:r>
            <a:endParaRPr lang="en-US" b="0" i="0" u="none" dirty="0"/>
          </a:p>
          <a:p>
            <a:r>
              <a:rPr lang="en-US" b="0" i="0" u="none" dirty="0"/>
              <a:t>Executing steps in a workflow in the correct order to maintain consistency and data integrity.</a:t>
            </a:r>
            <a:endParaRPr lang="en-US" b="1" i="0" u="sng" dirty="0"/>
          </a:p>
        </p:txBody>
      </p:sp>
      <p:sp>
        <p:nvSpPr>
          <p:cNvPr id="4" name="Slide Number Placeholder 3">
            <a:extLst>
              <a:ext uri="{FF2B5EF4-FFF2-40B4-BE49-F238E27FC236}">
                <a16:creationId xmlns:a16="http://schemas.microsoft.com/office/drawing/2014/main" id="{7451C93D-8198-1BA0-AAE5-35F79D5961E2}"/>
              </a:ext>
            </a:extLst>
          </p:cNvPr>
          <p:cNvSpPr>
            <a:spLocks noGrp="1"/>
          </p:cNvSpPr>
          <p:nvPr>
            <p:ph type="sldNum" sz="quarter" idx="5"/>
          </p:nvPr>
        </p:nvSpPr>
        <p:spPr/>
        <p:txBody>
          <a:bodyPr/>
          <a:lstStyle/>
          <a:p>
            <a:fld id="{F5000ACD-0348-4F47-9C35-586193A86BF3}" type="slidenum">
              <a:rPr lang="en-US" smtClean="0"/>
              <a:t>38</a:t>
            </a:fld>
            <a:endParaRPr lang="en-US"/>
          </a:p>
        </p:txBody>
      </p:sp>
    </p:spTree>
    <p:extLst>
      <p:ext uri="{BB962C8B-B14F-4D97-AF65-F5344CB8AC3E}">
        <p14:creationId xmlns:p14="http://schemas.microsoft.com/office/powerpoint/2010/main" val="1114457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38780-62CF-80DB-B99D-BA063650F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35343-F5AB-F1E2-F946-754F84DD6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4D6204-B345-D61D-6CB1-484062E60C73}"/>
              </a:ext>
            </a:extLst>
          </p:cNvPr>
          <p:cNvSpPr>
            <a:spLocks noGrp="1"/>
          </p:cNvSpPr>
          <p:nvPr>
            <p:ph type="body" idx="1"/>
          </p:nvPr>
        </p:nvSpPr>
        <p:spPr/>
        <p:txBody>
          <a:bodyPr/>
          <a:lstStyle/>
          <a:p>
            <a:r>
              <a:rPr lang="en-US" b="1" dirty="0"/>
              <a:t>Use Order Keys</a:t>
            </a:r>
            <a:r>
              <a:rPr lang="en-US" b="0" dirty="0"/>
              <a:t>: Assign order keys to related messages to group and enforce their processing order.</a:t>
            </a:r>
          </a:p>
          <a:p>
            <a:endParaRPr lang="en-US" b="0" dirty="0"/>
          </a:p>
          <a:p>
            <a:r>
              <a:rPr lang="en-US" b="1" dirty="0"/>
              <a:t>Ensure Queue Ordering</a:t>
            </a:r>
            <a:r>
              <a:rPr lang="en-US" b="0" dirty="0"/>
              <a:t>: Use message queues that guarantee message ordering to maintain the correct sequence of operations.</a:t>
            </a:r>
          </a:p>
          <a:p>
            <a:endParaRPr lang="en-US" b="0" dirty="0"/>
          </a:p>
          <a:p>
            <a:r>
              <a:rPr lang="en-US" b="1" dirty="0"/>
              <a:t>Monitor and Adjust</a:t>
            </a:r>
            <a:r>
              <a:rPr lang="en-US" b="0" dirty="0"/>
              <a:t>: Continuously monitor the system to ensure that messages are being processed in the correct order and make adjustments as needed to optimize performance.</a:t>
            </a:r>
          </a:p>
          <a:p>
            <a:endParaRPr lang="en-US" b="0" dirty="0"/>
          </a:p>
          <a:p>
            <a:r>
              <a:rPr lang="en-US" b="1" dirty="0"/>
              <a:t>Handle Failures Gracefully</a:t>
            </a:r>
            <a:r>
              <a:rPr lang="en-US" b="0" dirty="0"/>
              <a:t>: Implement mechanisms to handle message processing failures and ensure that the correct order is maintained during retries.</a:t>
            </a:r>
            <a:endParaRPr lang="en-US" b="1" dirty="0"/>
          </a:p>
        </p:txBody>
      </p:sp>
      <p:sp>
        <p:nvSpPr>
          <p:cNvPr id="4" name="Slide Number Placeholder 3">
            <a:extLst>
              <a:ext uri="{FF2B5EF4-FFF2-40B4-BE49-F238E27FC236}">
                <a16:creationId xmlns:a16="http://schemas.microsoft.com/office/drawing/2014/main" id="{CD90A564-248F-1409-90DB-F9FF8CA89D40}"/>
              </a:ext>
            </a:extLst>
          </p:cNvPr>
          <p:cNvSpPr>
            <a:spLocks noGrp="1"/>
          </p:cNvSpPr>
          <p:nvPr>
            <p:ph type="sldNum" sz="quarter" idx="5"/>
          </p:nvPr>
        </p:nvSpPr>
        <p:spPr/>
        <p:txBody>
          <a:bodyPr/>
          <a:lstStyle/>
          <a:p>
            <a:fld id="{F5000ACD-0348-4F47-9C35-586193A86BF3}" type="slidenum">
              <a:rPr lang="en-US" smtClean="0"/>
              <a:t>44</a:t>
            </a:fld>
            <a:endParaRPr lang="en-US"/>
          </a:p>
        </p:txBody>
      </p:sp>
    </p:spTree>
    <p:extLst>
      <p:ext uri="{BB962C8B-B14F-4D97-AF65-F5344CB8AC3E}">
        <p14:creationId xmlns:p14="http://schemas.microsoft.com/office/powerpoint/2010/main" val="113978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As we conclude the </a:t>
            </a:r>
            <a:r>
              <a:rPr lang="en-US" b="1" dirty="0"/>
              <a:t>Resilience and Reliability </a:t>
            </a:r>
            <a:r>
              <a:rPr lang="en-US" b="0" dirty="0"/>
              <a:t>module, let’s summarize the key patterns and insights we have covered and preview what’s next.</a:t>
            </a:r>
          </a:p>
        </p:txBody>
      </p:sp>
      <p:sp>
        <p:nvSpPr>
          <p:cNvPr id="4" name="Slide Number Placeholder 3"/>
          <p:cNvSpPr>
            <a:spLocks noGrp="1"/>
          </p:cNvSpPr>
          <p:nvPr>
            <p:ph type="sldNum" sz="quarter" idx="5"/>
          </p:nvPr>
        </p:nvSpPr>
        <p:spPr/>
        <p:txBody>
          <a:bodyPr/>
          <a:lstStyle/>
          <a:p>
            <a:fld id="{F5000ACD-0348-4F47-9C35-586193A86BF3}" type="slidenum">
              <a:rPr lang="en-US" smtClean="0"/>
              <a:t>45</a:t>
            </a:fld>
            <a:endParaRPr lang="en-US"/>
          </a:p>
        </p:txBody>
      </p:sp>
    </p:spTree>
    <p:extLst>
      <p:ext uri="{BB962C8B-B14F-4D97-AF65-F5344CB8AC3E}">
        <p14:creationId xmlns:p14="http://schemas.microsoft.com/office/powerpoint/2010/main" val="3996498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Takeaways</a:t>
            </a:r>
            <a:r>
              <a:rPr lang="en-US" b="0" dirty="0"/>
              <a:t>:</a:t>
            </a:r>
          </a:p>
          <a:p>
            <a:endParaRPr lang="en-US" b="0" dirty="0"/>
          </a:p>
          <a:p>
            <a:pPr marL="171450" indent="-171450">
              <a:buFont typeface="Arial" panose="020B0604020202020204" pitchFamily="34" charset="0"/>
              <a:buChar char="•"/>
            </a:pPr>
            <a:r>
              <a:rPr lang="en-US" b="1" dirty="0"/>
              <a:t>Circuit Breaker</a:t>
            </a:r>
            <a:r>
              <a:rPr lang="en-US" b="0" dirty="0"/>
              <a:t>: Introducing fault tolerance and resilience in your messaging solutions.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Saga</a:t>
            </a:r>
            <a:r>
              <a:rPr lang="en-US" b="0" dirty="0"/>
              <a:t>: Managing long-running transactions with distributed systems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Sequential Convoy</a:t>
            </a:r>
            <a:r>
              <a:rPr lang="en-US" b="0" dirty="0"/>
              <a:t>: Handling related messages in a specific order.</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These patterns provide you with essential tools to ensure your messaging systems are resilient and reliable, capable of handling failures gracefully and maintaining high availability.</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46</a:t>
            </a:fld>
            <a:endParaRPr lang="en-US"/>
          </a:p>
        </p:txBody>
      </p:sp>
    </p:spTree>
    <p:extLst>
      <p:ext uri="{BB962C8B-B14F-4D97-AF65-F5344CB8AC3E}">
        <p14:creationId xmlns:p14="http://schemas.microsoft.com/office/powerpoint/2010/main" val="316694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module, we will explore patterns that leverage continuous data streams and facilitate effective system integration. Here is a glimpse of what is to come:</a:t>
            </a:r>
          </a:p>
          <a:p>
            <a:endParaRPr lang="en-US" b="1" dirty="0"/>
          </a:p>
          <a:p>
            <a:pPr marL="171450" indent="-171450">
              <a:buFont typeface="Arial" panose="020B0604020202020204" pitchFamily="34" charset="0"/>
              <a:buChar char="•"/>
            </a:pPr>
            <a:r>
              <a:rPr lang="en-US" b="1" dirty="0"/>
              <a:t>Event Streaming</a:t>
            </a:r>
            <a:r>
              <a:rPr lang="en-US" b="0" dirty="0"/>
              <a:t>: Continuously process data streams for real-time applications.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These patterns will round out your messaging toolkit, equipping you with the knowledge to design comprehensive and efficient messaging solutions. Stay tuned as we go into the next module of our workshop and complete the world of messaging patterns!</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48</a:t>
            </a:fld>
            <a:endParaRPr lang="en-US"/>
          </a:p>
        </p:txBody>
      </p:sp>
    </p:spTree>
    <p:extLst>
      <p:ext uri="{BB962C8B-B14F-4D97-AF65-F5344CB8AC3E}">
        <p14:creationId xmlns:p14="http://schemas.microsoft.com/office/powerpoint/2010/main" val="3871264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446C7-0660-8DFA-9A1E-115F00D31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98916-6C24-8303-40FB-318E14762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A6903-C696-9DA3-D4E4-D49E69CC114D}"/>
              </a:ext>
            </a:extLst>
          </p:cNvPr>
          <p:cNvSpPr>
            <a:spLocks noGrp="1"/>
          </p:cNvSpPr>
          <p:nvPr>
            <p:ph type="body" idx="1"/>
          </p:nvPr>
        </p:nvSpPr>
        <p:spPr/>
        <p:txBody>
          <a:bodyPr/>
          <a:lstStyle/>
          <a:p>
            <a:r>
              <a:rPr lang="en-US" b="1" dirty="0"/>
              <a:t>Circuit Breaker State</a:t>
            </a:r>
            <a:r>
              <a:rPr lang="en-US" b="0" dirty="0"/>
              <a:t>: The state of the circuit breaker can be “Closed” (normal operation), “Open” (tripped, blocking requests), or “Half-Open”) (testing to see if the issue is resolved).</a:t>
            </a:r>
          </a:p>
          <a:p>
            <a:endParaRPr lang="en-US" b="0" dirty="0"/>
          </a:p>
          <a:p>
            <a:r>
              <a:rPr lang="en-US" b="1" dirty="0"/>
              <a:t>Failure Threshold</a:t>
            </a:r>
            <a:r>
              <a:rPr lang="en-US" b="0" dirty="0"/>
              <a:t>: The predefined threshold for failures that triggers the circuit breaker to trip.</a:t>
            </a:r>
          </a:p>
          <a:p>
            <a:endParaRPr lang="en-US" b="0" dirty="0"/>
          </a:p>
          <a:p>
            <a:r>
              <a:rPr lang="en-US" b="1" dirty="0"/>
              <a:t>Fallback Mechanism</a:t>
            </a:r>
            <a:r>
              <a:rPr lang="en-US" b="0" dirty="0"/>
              <a:t>: Alternative logic or service that is invoked when the circuit breaker is in the “Open” state.</a:t>
            </a:r>
          </a:p>
          <a:p>
            <a:endParaRPr lang="en-US" b="0" dirty="0"/>
          </a:p>
          <a:p>
            <a:r>
              <a:rPr lang="en-US" b="1" dirty="0"/>
              <a:t>Recovery Logic</a:t>
            </a:r>
            <a:r>
              <a:rPr lang="en-US" b="0" dirty="0"/>
              <a:t>: Logic to periodically test the failing service and transition the circuit breaker back to the “Closed” state if the issues is resolved.</a:t>
            </a:r>
            <a:endParaRPr lang="en-US" b="1" dirty="0"/>
          </a:p>
        </p:txBody>
      </p:sp>
      <p:sp>
        <p:nvSpPr>
          <p:cNvPr id="4" name="Slide Number Placeholder 3">
            <a:extLst>
              <a:ext uri="{FF2B5EF4-FFF2-40B4-BE49-F238E27FC236}">
                <a16:creationId xmlns:a16="http://schemas.microsoft.com/office/drawing/2014/main" id="{F7D5E704-F58C-43E5-E72D-CC6BD491DEE2}"/>
              </a:ext>
            </a:extLst>
          </p:cNvPr>
          <p:cNvSpPr>
            <a:spLocks noGrp="1"/>
          </p:cNvSpPr>
          <p:nvPr>
            <p:ph type="sldNum" sz="quarter" idx="5"/>
          </p:nvPr>
        </p:nvSpPr>
        <p:spPr/>
        <p:txBody>
          <a:bodyPr/>
          <a:lstStyle/>
          <a:p>
            <a:fld id="{F5000ACD-0348-4F47-9C35-586193A86BF3}" type="slidenum">
              <a:rPr lang="en-US" smtClean="0"/>
              <a:t>4</a:t>
            </a:fld>
            <a:endParaRPr lang="en-US"/>
          </a:p>
        </p:txBody>
      </p:sp>
    </p:spTree>
    <p:extLst>
      <p:ext uri="{BB962C8B-B14F-4D97-AF65-F5344CB8AC3E}">
        <p14:creationId xmlns:p14="http://schemas.microsoft.com/office/powerpoint/2010/main" val="2505944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EA77E-A1A6-8493-96FA-ADD60D40B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50555-189C-84A3-5C16-8B55584B0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A944F-812D-BECD-57C8-38D59B2548ED}"/>
              </a:ext>
            </a:extLst>
          </p:cNvPr>
          <p:cNvSpPr>
            <a:spLocks noGrp="1"/>
          </p:cNvSpPr>
          <p:nvPr>
            <p:ph type="body" idx="1"/>
          </p:nvPr>
        </p:nvSpPr>
        <p:spPr/>
        <p:txBody>
          <a:bodyPr/>
          <a:lstStyle/>
          <a:p>
            <a:r>
              <a:rPr lang="en-US" b="1" dirty="0"/>
              <a:t>Circuit Breaker State</a:t>
            </a:r>
            <a:r>
              <a:rPr lang="en-US" b="0" dirty="0"/>
              <a:t>: The state of the circuit breaker can be “Closed” (normal operation), “Open” (tripped, blocking requests), or “Half-Open”) (testing to see if the issue is resolved).</a:t>
            </a:r>
          </a:p>
          <a:p>
            <a:endParaRPr lang="en-US" b="0" dirty="0"/>
          </a:p>
          <a:p>
            <a:r>
              <a:rPr lang="en-US" b="1" dirty="0"/>
              <a:t>Failure Threshold</a:t>
            </a:r>
            <a:r>
              <a:rPr lang="en-US" b="0" dirty="0"/>
              <a:t>: The predefined threshold for failures that triggers the circuit breaker to trip.</a:t>
            </a:r>
          </a:p>
          <a:p>
            <a:endParaRPr lang="en-US" b="0" dirty="0"/>
          </a:p>
          <a:p>
            <a:r>
              <a:rPr lang="en-US" b="1" dirty="0"/>
              <a:t>Fallback Mechanism</a:t>
            </a:r>
            <a:r>
              <a:rPr lang="en-US" b="0" dirty="0"/>
              <a:t>: Alternative logic or service that is invoked when the circuit breaker is in the “Open” state.</a:t>
            </a:r>
          </a:p>
          <a:p>
            <a:endParaRPr lang="en-US" b="0" dirty="0"/>
          </a:p>
          <a:p>
            <a:r>
              <a:rPr lang="en-US" b="1" dirty="0"/>
              <a:t>Recovery Logic</a:t>
            </a:r>
            <a:r>
              <a:rPr lang="en-US" b="0" dirty="0"/>
              <a:t>: Logic to periodically test the failing service and transition the circuit breaker back to the “Closed” state if the issues is resolved.</a:t>
            </a:r>
            <a:endParaRPr lang="en-US" b="1" dirty="0"/>
          </a:p>
        </p:txBody>
      </p:sp>
      <p:sp>
        <p:nvSpPr>
          <p:cNvPr id="4" name="Slide Number Placeholder 3">
            <a:extLst>
              <a:ext uri="{FF2B5EF4-FFF2-40B4-BE49-F238E27FC236}">
                <a16:creationId xmlns:a16="http://schemas.microsoft.com/office/drawing/2014/main" id="{BC994C9B-7D90-4ADE-683B-ADE149CA034F}"/>
              </a:ext>
            </a:extLst>
          </p:cNvPr>
          <p:cNvSpPr>
            <a:spLocks noGrp="1"/>
          </p:cNvSpPr>
          <p:nvPr>
            <p:ph type="sldNum" sz="quarter" idx="5"/>
          </p:nvPr>
        </p:nvSpPr>
        <p:spPr/>
        <p:txBody>
          <a:bodyPr/>
          <a:lstStyle/>
          <a:p>
            <a:fld id="{F5000ACD-0348-4F47-9C35-586193A86BF3}" type="slidenum">
              <a:rPr lang="en-US" smtClean="0"/>
              <a:t>5</a:t>
            </a:fld>
            <a:endParaRPr lang="en-US"/>
          </a:p>
        </p:txBody>
      </p:sp>
    </p:spTree>
    <p:extLst>
      <p:ext uri="{BB962C8B-B14F-4D97-AF65-F5344CB8AC3E}">
        <p14:creationId xmlns:p14="http://schemas.microsoft.com/office/powerpoint/2010/main" val="1716812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Improved Resilience</a:t>
            </a:r>
            <a:r>
              <a:rPr lang="en-US" b="0" u="none" dirty="0"/>
              <a:t>: Protects the system from cascading failures, allowing for graceful degradation and recovery.</a:t>
            </a:r>
          </a:p>
          <a:p>
            <a:endParaRPr lang="en-US" b="0" u="none" dirty="0"/>
          </a:p>
          <a:p>
            <a:r>
              <a:rPr lang="en-US" b="1" u="none" dirty="0"/>
              <a:t>Faster Failure Detection</a:t>
            </a:r>
            <a:r>
              <a:rPr lang="en-US" b="0" u="none" dirty="0"/>
              <a:t>: Quickly identifies and responds to failures, preventing prolonged periods of unavailability.</a:t>
            </a:r>
          </a:p>
          <a:p>
            <a:endParaRPr lang="en-US" b="0" u="none" dirty="0"/>
          </a:p>
          <a:p>
            <a:r>
              <a:rPr lang="en-US" b="1" u="none" dirty="0"/>
              <a:t>Resource Optimization</a:t>
            </a:r>
            <a:r>
              <a:rPr lang="en-US" b="0" u="none" dirty="0"/>
              <a:t>: Reduces the load on failing services, allowing them to recover without being overwhelmed by continuous requests.</a:t>
            </a:r>
            <a:endParaRPr lang="en-US" b="1" u="none" dirty="0"/>
          </a:p>
        </p:txBody>
      </p:sp>
      <p:sp>
        <p:nvSpPr>
          <p:cNvPr id="4" name="Slide Number Placeholder 3"/>
          <p:cNvSpPr>
            <a:spLocks noGrp="1"/>
          </p:cNvSpPr>
          <p:nvPr>
            <p:ph type="sldNum" sz="quarter" idx="5"/>
          </p:nvPr>
        </p:nvSpPr>
        <p:spPr/>
        <p:txBody>
          <a:bodyPr/>
          <a:lstStyle/>
          <a:p>
            <a:fld id="{F5000ACD-0348-4F47-9C35-586193A86BF3}" type="slidenum">
              <a:rPr lang="en-US" smtClean="0"/>
              <a:t>6</a:t>
            </a:fld>
            <a:endParaRPr lang="en-US"/>
          </a:p>
        </p:txBody>
      </p:sp>
    </p:spTree>
    <p:extLst>
      <p:ext uri="{BB962C8B-B14F-4D97-AF65-F5344CB8AC3E}">
        <p14:creationId xmlns:p14="http://schemas.microsoft.com/office/powerpoint/2010/main" val="398997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B5D7A-F7E6-B545-0C35-C0DDB38B2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056B-5A41-24D4-BF72-9178B8986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F2EE9-4C13-30A7-7AB2-2E71D725DCD6}"/>
              </a:ext>
            </a:extLst>
          </p:cNvPr>
          <p:cNvSpPr>
            <a:spLocks noGrp="1"/>
          </p:cNvSpPr>
          <p:nvPr>
            <p:ph type="body" idx="1"/>
          </p:nvPr>
        </p:nvSpPr>
        <p:spPr/>
        <p:txBody>
          <a:bodyPr/>
          <a:lstStyle/>
          <a:p>
            <a:r>
              <a:rPr lang="en-US" b="1" u="none" dirty="0"/>
              <a:t>Increased Complexity</a:t>
            </a:r>
            <a:r>
              <a:rPr lang="en-US" b="0" u="none" dirty="0"/>
              <a:t>: Adds complexity to the system design, requiring careful configuration and management of the circuit breaker.</a:t>
            </a:r>
          </a:p>
          <a:p>
            <a:endParaRPr lang="en-US" b="0" u="none" dirty="0"/>
          </a:p>
          <a:p>
            <a:r>
              <a:rPr lang="en-US" b="1" u="none" dirty="0"/>
              <a:t>Potential Latency</a:t>
            </a:r>
            <a:r>
              <a:rPr lang="en-US" b="0" u="none" dirty="0"/>
              <a:t>: Introducing a circuit breaker may add latency to the request, especially if fallback mechanisms are involved.</a:t>
            </a:r>
          </a:p>
          <a:p>
            <a:endParaRPr lang="en-US" b="0" u="none" dirty="0"/>
          </a:p>
          <a:p>
            <a:r>
              <a:rPr lang="en-US" b="1" u="none" dirty="0"/>
              <a:t>False Positives</a:t>
            </a:r>
            <a:r>
              <a:rPr lang="en-US" b="0" u="none" dirty="0"/>
              <a:t>: Incorrect configuration of thresholds and timings may lead to unnecessary tripping of the circuit breaker, affecting system performance.</a:t>
            </a:r>
            <a:endParaRPr lang="en-US" b="1" u="none" dirty="0"/>
          </a:p>
        </p:txBody>
      </p:sp>
      <p:sp>
        <p:nvSpPr>
          <p:cNvPr id="4" name="Slide Number Placeholder 3">
            <a:extLst>
              <a:ext uri="{FF2B5EF4-FFF2-40B4-BE49-F238E27FC236}">
                <a16:creationId xmlns:a16="http://schemas.microsoft.com/office/drawing/2014/main" id="{91CBECDD-25DD-66C2-B08E-620CAADAE1AD}"/>
              </a:ext>
            </a:extLst>
          </p:cNvPr>
          <p:cNvSpPr>
            <a:spLocks noGrp="1"/>
          </p:cNvSpPr>
          <p:nvPr>
            <p:ph type="sldNum" sz="quarter" idx="5"/>
          </p:nvPr>
        </p:nvSpPr>
        <p:spPr/>
        <p:txBody>
          <a:bodyPr/>
          <a:lstStyle/>
          <a:p>
            <a:fld id="{F5000ACD-0348-4F47-9C35-586193A86BF3}" type="slidenum">
              <a:rPr lang="en-US" smtClean="0"/>
              <a:t>7</a:t>
            </a:fld>
            <a:endParaRPr lang="en-US"/>
          </a:p>
        </p:txBody>
      </p:sp>
    </p:spTree>
    <p:extLst>
      <p:ext uri="{BB962C8B-B14F-4D97-AF65-F5344CB8AC3E}">
        <p14:creationId xmlns:p14="http://schemas.microsoft.com/office/powerpoint/2010/main" val="71375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CF97-B27D-4F19-22FE-00ADB108B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161F1-B2D1-F312-4DED-001934633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3F1A6-E3E6-FF27-5297-647872B6EA33}"/>
              </a:ext>
            </a:extLst>
          </p:cNvPr>
          <p:cNvSpPr>
            <a:spLocks noGrp="1"/>
          </p:cNvSpPr>
          <p:nvPr>
            <p:ph type="body" idx="1"/>
          </p:nvPr>
        </p:nvSpPr>
        <p:spPr/>
        <p:txBody>
          <a:bodyPr/>
          <a:lstStyle/>
          <a:p>
            <a:r>
              <a:rPr lang="en-US" b="1" u="sng" dirty="0"/>
              <a:t>External Service Failures</a:t>
            </a:r>
            <a:endParaRPr lang="en-US" b="0" u="none" dirty="0"/>
          </a:p>
          <a:p>
            <a:r>
              <a:rPr lang="en-US" b="0" i="0" u="none" dirty="0"/>
              <a:t>Protects the system from cascading failures, allowing for graceful degradation and recovery.</a:t>
            </a:r>
          </a:p>
          <a:p>
            <a:endParaRPr lang="en-US" b="0" i="0" u="none" dirty="0"/>
          </a:p>
          <a:p>
            <a:r>
              <a:rPr lang="en-US" b="1" i="0" u="sng" dirty="0"/>
              <a:t>Temporary Overload</a:t>
            </a:r>
            <a:endParaRPr lang="en-US" b="0" i="0" u="none" dirty="0"/>
          </a:p>
          <a:p>
            <a:r>
              <a:rPr lang="en-US" b="0" i="0" u="none" dirty="0"/>
              <a:t>During period of high load, the circuit breaker can prevent the system from becoming overwhelmed by temporarily stopping requests to certain components.</a:t>
            </a:r>
          </a:p>
          <a:p>
            <a:endParaRPr lang="en-US" b="0" i="0" u="none" dirty="0"/>
          </a:p>
          <a:p>
            <a:r>
              <a:rPr lang="en-US" b="1" i="0" u="sng" dirty="0"/>
              <a:t>Error Threshold Management</a:t>
            </a:r>
            <a:endParaRPr lang="en-US" b="0" i="0" u="none" dirty="0"/>
          </a:p>
          <a:p>
            <a:r>
              <a:rPr lang="en-US" b="0" i="0" u="none" dirty="0"/>
              <a:t>Managing scenarios where the error rate for a particular eservice exceeds a predefined threshold, indicating a problem that needs to be address.</a:t>
            </a:r>
            <a:endParaRPr lang="en-US" b="1" i="0" u="sng" dirty="0"/>
          </a:p>
        </p:txBody>
      </p:sp>
      <p:sp>
        <p:nvSpPr>
          <p:cNvPr id="4" name="Slide Number Placeholder 3">
            <a:extLst>
              <a:ext uri="{FF2B5EF4-FFF2-40B4-BE49-F238E27FC236}">
                <a16:creationId xmlns:a16="http://schemas.microsoft.com/office/drawing/2014/main" id="{120C23AC-8EA3-1136-C25A-7D712BB97802}"/>
              </a:ext>
            </a:extLst>
          </p:cNvPr>
          <p:cNvSpPr>
            <a:spLocks noGrp="1"/>
          </p:cNvSpPr>
          <p:nvPr>
            <p:ph type="sldNum" sz="quarter" idx="5"/>
          </p:nvPr>
        </p:nvSpPr>
        <p:spPr/>
        <p:txBody>
          <a:bodyPr/>
          <a:lstStyle/>
          <a:p>
            <a:fld id="{F5000ACD-0348-4F47-9C35-586193A86BF3}" type="slidenum">
              <a:rPr lang="en-US" smtClean="0"/>
              <a:t>8</a:t>
            </a:fld>
            <a:endParaRPr lang="en-US"/>
          </a:p>
        </p:txBody>
      </p:sp>
    </p:spTree>
    <p:extLst>
      <p:ext uri="{BB962C8B-B14F-4D97-AF65-F5344CB8AC3E}">
        <p14:creationId xmlns:p14="http://schemas.microsoft.com/office/powerpoint/2010/main" val="59981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Configure Thresholds</a:t>
            </a:r>
            <a:r>
              <a:rPr lang="en-US" b="0" dirty="0"/>
              <a:t>: Set appropriate failure thresholds and timings to ensure the circuit breaker trips only when necessary.</a:t>
            </a:r>
          </a:p>
          <a:p>
            <a:endParaRPr lang="en-US" b="0" dirty="0"/>
          </a:p>
          <a:p>
            <a:r>
              <a:rPr lang="en-US" b="1" dirty="0"/>
              <a:t>Implement Fallbacks</a:t>
            </a:r>
            <a:r>
              <a:rPr lang="en-US" b="0" dirty="0"/>
              <a:t>: Provide fallback mechanisms to handle requests when the circuit breaker is tripped, ensuring continued operation.</a:t>
            </a:r>
          </a:p>
          <a:p>
            <a:endParaRPr lang="en-US" b="0" dirty="0"/>
          </a:p>
          <a:p>
            <a:r>
              <a:rPr lang="en-US" b="1" dirty="0"/>
              <a:t>Monitor and Adjust</a:t>
            </a:r>
            <a:r>
              <a:rPr lang="en-US" b="0" dirty="0"/>
              <a:t>: Continuously monitor the circuit breaker state and adjust configurations as needed to optimize performance and resilience.</a:t>
            </a:r>
          </a:p>
          <a:p>
            <a:endParaRPr lang="en-US" b="0" dirty="0"/>
          </a:p>
          <a:p>
            <a:r>
              <a:rPr lang="en-US" b="1" dirty="0"/>
              <a:t>Test Recovery</a:t>
            </a:r>
            <a:r>
              <a:rPr lang="en-US" b="0" dirty="0"/>
              <a:t>: Implement recovery logic to periodically test the failing service and transition the circuit breaker to the “Half-Open” state to determine fi it can be closed.</a:t>
            </a:r>
            <a:endParaRPr lang="en-US" b="1" dirty="0"/>
          </a:p>
        </p:txBody>
      </p:sp>
      <p:sp>
        <p:nvSpPr>
          <p:cNvPr id="4" name="Slide Number Placeholder 3"/>
          <p:cNvSpPr>
            <a:spLocks noGrp="1"/>
          </p:cNvSpPr>
          <p:nvPr>
            <p:ph type="sldNum" sz="quarter" idx="5"/>
          </p:nvPr>
        </p:nvSpPr>
        <p:spPr/>
        <p:txBody>
          <a:bodyPr/>
          <a:lstStyle/>
          <a:p>
            <a:fld id="{F5000ACD-0348-4F47-9C35-586193A86BF3}" type="slidenum">
              <a:rPr lang="en-US" smtClean="0"/>
              <a:t>13</a:t>
            </a:fld>
            <a:endParaRPr lang="en-US"/>
          </a:p>
        </p:txBody>
      </p:sp>
    </p:spTree>
    <p:extLst>
      <p:ext uri="{BB962C8B-B14F-4D97-AF65-F5344CB8AC3E}">
        <p14:creationId xmlns:p14="http://schemas.microsoft.com/office/powerpoint/2010/main" val="2255824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521E5-E63B-A914-CBFF-3FA4BF8AD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EE198-076C-7845-3483-D7EAB481B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B019B7-15B4-646A-2F39-FDE49B2E22B6}"/>
              </a:ext>
            </a:extLst>
          </p:cNvPr>
          <p:cNvSpPr>
            <a:spLocks noGrp="1"/>
          </p:cNvSpPr>
          <p:nvPr>
            <p:ph type="body" idx="1"/>
          </p:nvPr>
        </p:nvSpPr>
        <p:spPr/>
        <p:txBody>
          <a:bodyPr/>
          <a:lstStyle/>
          <a:p>
            <a:r>
              <a:rPr lang="en-US" b="1" u="sng" dirty="0"/>
              <a:t>Definition</a:t>
            </a:r>
            <a:endParaRPr lang="en-US" b="0" u="none" dirty="0"/>
          </a:p>
          <a:p>
            <a:r>
              <a:rPr lang="en-US" b="0" u="none" dirty="0"/>
              <a:t>The Saga pattern is a design pattern used to manage and coordinate long-running transactions in a distributed system. Instead of using a single monolithic transaction, the Saga pattern breaks the transaction into a series of smaller, independent steps, each with its own compensating action to undo the step in case of failure</a:t>
            </a:r>
          </a:p>
          <a:p>
            <a:endParaRPr lang="en-US" b="0" u="none" dirty="0"/>
          </a:p>
          <a:p>
            <a:r>
              <a:rPr lang="en-US" b="1" u="sng" dirty="0"/>
              <a:t>Purpose</a:t>
            </a:r>
            <a:endParaRPr lang="en-US" b="0" u="none" dirty="0"/>
          </a:p>
          <a:p>
            <a:r>
              <a:rPr lang="en-US" b="0" u="none" dirty="0"/>
              <a:t>The purpose of the Saga pattern is to ensure data consistency and reliability in distributed systems by managing long-running transactions and handling failures through compensating actions.</a:t>
            </a:r>
            <a:endParaRPr lang="en-US" b="1" u="sng" dirty="0"/>
          </a:p>
        </p:txBody>
      </p:sp>
      <p:sp>
        <p:nvSpPr>
          <p:cNvPr id="4" name="Slide Number Placeholder 3">
            <a:extLst>
              <a:ext uri="{FF2B5EF4-FFF2-40B4-BE49-F238E27FC236}">
                <a16:creationId xmlns:a16="http://schemas.microsoft.com/office/drawing/2014/main" id="{3E8C740F-A507-C3E0-D55A-4523D2EB87E3}"/>
              </a:ext>
            </a:extLst>
          </p:cNvPr>
          <p:cNvSpPr>
            <a:spLocks noGrp="1"/>
          </p:cNvSpPr>
          <p:nvPr>
            <p:ph type="sldNum" sz="quarter" idx="5"/>
          </p:nvPr>
        </p:nvSpPr>
        <p:spPr/>
        <p:txBody>
          <a:bodyPr/>
          <a:lstStyle/>
          <a:p>
            <a:fld id="{F5000ACD-0348-4F47-9C35-586193A86BF3}" type="slidenum">
              <a:rPr lang="en-US" smtClean="0"/>
              <a:t>15</a:t>
            </a:fld>
            <a:endParaRPr lang="en-US"/>
          </a:p>
        </p:txBody>
      </p:sp>
    </p:spTree>
    <p:extLst>
      <p:ext uri="{BB962C8B-B14F-4D97-AF65-F5344CB8AC3E}">
        <p14:creationId xmlns:p14="http://schemas.microsoft.com/office/powerpoint/2010/main" val="2435664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727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F8BB486-41EA-13B5-9AF0-42BBC8163251}"/>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1206D206-CC76-B356-133C-0A969DA0AE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F798492D-9410-E54A-28DD-30F3F008EA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958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C5D7F92D-F719-DFA6-480F-E13D689414BC}"/>
              </a:ext>
            </a:extLst>
          </p:cNvPr>
          <p:cNvSpPr>
            <a:spLocks noGrp="1"/>
          </p:cNvSpPr>
          <p:nvPr>
            <p:ph type="title" hasCustomPrompt="1"/>
          </p:nvPr>
        </p:nvSpPr>
        <p:spPr>
          <a:xfrm>
            <a:off x="546099" y="583163"/>
            <a:ext cx="11099800" cy="2845837"/>
          </a:xfrm>
        </p:spPr>
        <p:txBody>
          <a:bodyPr anchor="b"/>
          <a:lstStyle>
            <a:lvl1pPr algn="ctr">
              <a:defRPr sz="6000">
                <a:solidFill>
                  <a:schemeClr val="bg2"/>
                </a:solidFill>
              </a:defRPr>
            </a:lvl1pPr>
          </a:lstStyle>
          <a:p>
            <a:r>
              <a:rPr lang="en-US" dirty="0"/>
              <a:t>Click to edit Section title</a:t>
            </a:r>
          </a:p>
        </p:txBody>
      </p:sp>
      <p:sp>
        <p:nvSpPr>
          <p:cNvPr id="3" name="Presentation Title">
            <a:extLst>
              <a:ext uri="{FF2B5EF4-FFF2-40B4-BE49-F238E27FC236}">
                <a16:creationId xmlns:a16="http://schemas.microsoft.com/office/drawing/2014/main" id="{F8450C63-0FDF-68E3-C430-6BE7AA1CDE18}"/>
              </a:ext>
            </a:extLst>
          </p:cNvPr>
          <p:cNvSpPr txBox="1"/>
          <p:nvPr userDrawn="1"/>
        </p:nvSpPr>
        <p:spPr>
          <a:xfrm>
            <a:off x="3486150" y="6396335"/>
            <a:ext cx="5219699" cy="461665"/>
          </a:xfrm>
          <a:prstGeom prst="rect">
            <a:avLst/>
          </a:prstGeom>
          <a:noFill/>
        </p:spPr>
        <p:txBody>
          <a:bodyPr wrap="none" rtlCol="0">
            <a:spAutoFit/>
          </a:bodyPr>
          <a:lstStyle/>
          <a:p>
            <a:r>
              <a:rPr lang="en-US" sz="2400" dirty="0">
                <a:solidFill>
                  <a:schemeClr val="accent6"/>
                </a:solidFill>
              </a:rPr>
              <a:t>Unlock the Power of Messaging Patterns</a:t>
            </a:r>
          </a:p>
        </p:txBody>
      </p:sp>
      <p:sp>
        <p:nvSpPr>
          <p:cNvPr id="9" name="Subection Title">
            <a:extLst>
              <a:ext uri="{FF2B5EF4-FFF2-40B4-BE49-F238E27FC236}">
                <a16:creationId xmlns:a16="http://schemas.microsoft.com/office/drawing/2014/main" id="{A24D9923-57B7-3F72-BDE9-973B963E0642}"/>
              </a:ext>
            </a:extLst>
          </p:cNvPr>
          <p:cNvSpPr>
            <a:spLocks noGrp="1"/>
          </p:cNvSpPr>
          <p:nvPr>
            <p:ph type="body" sz="quarter" idx="10" hasCustomPrompt="1"/>
          </p:nvPr>
        </p:nvSpPr>
        <p:spPr>
          <a:xfrm>
            <a:off x="642257" y="4455467"/>
            <a:ext cx="11003642" cy="914400"/>
          </a:xfrm>
        </p:spPr>
        <p:txBody>
          <a:bodyPr>
            <a:noAutofit/>
          </a:bodyPr>
          <a:lstStyle>
            <a:lvl1pPr marL="0" indent="0" algn="ctr">
              <a:buNone/>
              <a:defRPr lang="en-US" sz="4000" kern="1200" dirty="0">
                <a:solidFill>
                  <a:schemeClr val="bg2"/>
                </a:solidFill>
                <a:latin typeface="+mj-lt"/>
                <a:ea typeface="+mj-ea"/>
                <a:cs typeface="+mj-cs"/>
              </a:defRPr>
            </a:lvl1pPr>
          </a:lstStyle>
          <a:p>
            <a:pPr lvl="0"/>
            <a:r>
              <a:rPr lang="en-US" dirty="0"/>
              <a:t>Click to edit subsection title</a:t>
            </a:r>
          </a:p>
        </p:txBody>
      </p:sp>
    </p:spTree>
    <p:extLst>
      <p:ext uri="{BB962C8B-B14F-4D97-AF65-F5344CB8AC3E}">
        <p14:creationId xmlns:p14="http://schemas.microsoft.com/office/powerpoint/2010/main" val="1933220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5E4057A-9753-03B7-9BF6-D812ABB82D5C}"/>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4" name="Secondary Content">
            <a:extLst>
              <a:ext uri="{FF2B5EF4-FFF2-40B4-BE49-F238E27FC236}">
                <a16:creationId xmlns:a16="http://schemas.microsoft.com/office/drawing/2014/main" id="{FDE02316-9F55-D549-0FD3-3FE4AE69933A}"/>
              </a:ext>
            </a:extLst>
          </p:cNvPr>
          <p:cNvSpPr>
            <a:spLocks noGrp="1"/>
          </p:cNvSpPr>
          <p:nvPr>
            <p:ph sz="half" idx="2"/>
          </p:nvPr>
        </p:nvSpPr>
        <p:spPr>
          <a:xfrm>
            <a:off x="6194778"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rimary Content">
            <a:extLst>
              <a:ext uri="{FF2B5EF4-FFF2-40B4-BE49-F238E27FC236}">
                <a16:creationId xmlns:a16="http://schemas.microsoft.com/office/drawing/2014/main" id="{32C729A9-72A4-DC89-E3AD-B75906BA7649}"/>
              </a:ext>
            </a:extLst>
          </p:cNvPr>
          <p:cNvSpPr>
            <a:spLocks noGrp="1"/>
          </p:cNvSpPr>
          <p:nvPr>
            <p:ph sz="half" idx="1"/>
          </p:nvPr>
        </p:nvSpPr>
        <p:spPr>
          <a:xfrm>
            <a:off x="548640"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a:extLst>
              <a:ext uri="{FF2B5EF4-FFF2-40B4-BE49-F238E27FC236}">
                <a16:creationId xmlns:a16="http://schemas.microsoft.com/office/drawing/2014/main" id="{026C142B-8301-F944-A303-6FF5113000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6564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Presenation Title Footer">
            <a:extLst>
              <a:ext uri="{FF2B5EF4-FFF2-40B4-BE49-F238E27FC236}">
                <a16:creationId xmlns:a16="http://schemas.microsoft.com/office/drawing/2014/main" id="{9EC920BD-70A9-B7EA-30FB-13D1FAF82F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6" name="Rigth Comparison">
            <a:extLst>
              <a:ext uri="{FF2B5EF4-FFF2-40B4-BE49-F238E27FC236}">
                <a16:creationId xmlns:a16="http://schemas.microsoft.com/office/drawing/2014/main" id="{787CCB16-0AAE-E45C-6993-A6FC55DBF3F3}"/>
              </a:ext>
            </a:extLst>
          </p:cNvPr>
          <p:cNvSpPr>
            <a:spLocks noGrp="1"/>
          </p:cNvSpPr>
          <p:nvPr>
            <p:ph sz="quarter" idx="4"/>
          </p:nvPr>
        </p:nvSpPr>
        <p:spPr>
          <a:xfrm>
            <a:off x="6373368" y="2441448"/>
            <a:ext cx="5276088"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Comparison Title">
            <a:extLst>
              <a:ext uri="{FF2B5EF4-FFF2-40B4-BE49-F238E27FC236}">
                <a16:creationId xmlns:a16="http://schemas.microsoft.com/office/drawing/2014/main" id="{0F73AC93-FC06-15C6-D0B8-36C019116720}"/>
              </a:ext>
            </a:extLst>
          </p:cNvPr>
          <p:cNvSpPr>
            <a:spLocks noGrp="1"/>
          </p:cNvSpPr>
          <p:nvPr>
            <p:ph type="body" sz="quarter" idx="3"/>
          </p:nvPr>
        </p:nvSpPr>
        <p:spPr>
          <a:xfrm>
            <a:off x="6369812"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Comparison Divider">
            <a:extLst>
              <a:ext uri="{FF2B5EF4-FFF2-40B4-BE49-F238E27FC236}">
                <a16:creationId xmlns:a16="http://schemas.microsoft.com/office/drawing/2014/main" id="{6061AE4D-4A1A-2767-57FB-93B7BCF30EEF}"/>
              </a:ext>
            </a:extLst>
          </p:cNvPr>
          <p:cNvCxnSpPr>
            <a:cxnSpLocks/>
          </p:cNvCxnSpPr>
          <p:nvPr userDrawn="1"/>
        </p:nvCxnSpPr>
        <p:spPr>
          <a:xfrm flipH="1">
            <a:off x="6099048" y="1645920"/>
            <a:ext cx="4644" cy="4663440"/>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Left Comparison">
            <a:extLst>
              <a:ext uri="{FF2B5EF4-FFF2-40B4-BE49-F238E27FC236}">
                <a16:creationId xmlns:a16="http://schemas.microsoft.com/office/drawing/2014/main" id="{D91756C4-37D6-0386-0375-9847BBAB699D}"/>
              </a:ext>
            </a:extLst>
          </p:cNvPr>
          <p:cNvSpPr>
            <a:spLocks noGrp="1"/>
          </p:cNvSpPr>
          <p:nvPr>
            <p:ph sz="half" idx="2"/>
          </p:nvPr>
        </p:nvSpPr>
        <p:spPr>
          <a:xfrm>
            <a:off x="548640" y="2441447"/>
            <a:ext cx="5276088"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Lett Comparison Title">
            <a:extLst>
              <a:ext uri="{FF2B5EF4-FFF2-40B4-BE49-F238E27FC236}">
                <a16:creationId xmlns:a16="http://schemas.microsoft.com/office/drawing/2014/main" id="{327D5202-CBB7-F61D-FC1B-581B290B6DD1}"/>
              </a:ext>
            </a:extLst>
          </p:cNvPr>
          <p:cNvSpPr>
            <a:spLocks noGrp="1"/>
          </p:cNvSpPr>
          <p:nvPr>
            <p:ph type="body" idx="1"/>
          </p:nvPr>
        </p:nvSpPr>
        <p:spPr>
          <a:xfrm>
            <a:off x="548640"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a:extLst>
              <a:ext uri="{FF2B5EF4-FFF2-40B4-BE49-F238E27FC236}">
                <a16:creationId xmlns:a16="http://schemas.microsoft.com/office/drawing/2014/main" id="{63BB01E2-8C0E-379A-B14D-0A9CBFA0D1BF}"/>
              </a:ext>
            </a:extLst>
          </p:cNvPr>
          <p:cNvSpPr>
            <a:spLocks noGrp="1"/>
          </p:cNvSpPr>
          <p:nvPr>
            <p:ph type="title"/>
          </p:nvPr>
        </p:nvSpPr>
        <p:spPr>
          <a:xfrm>
            <a:off x="550236" y="457200"/>
            <a:ext cx="11100816" cy="1097280"/>
          </a:xfrm>
        </p:spPr>
        <p:txBody>
          <a:bodyPr/>
          <a:lstStyle/>
          <a:p>
            <a:r>
              <a:rPr lang="en-US"/>
              <a:t>Click to edit Master title style</a:t>
            </a:r>
          </a:p>
        </p:txBody>
      </p:sp>
    </p:spTree>
    <p:extLst>
      <p:ext uri="{BB962C8B-B14F-4D97-AF65-F5344CB8AC3E}">
        <p14:creationId xmlns:p14="http://schemas.microsoft.com/office/powerpoint/2010/main" val="4666272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536266B-EC88-1F4B-858A-5E89E4A47DD2}"/>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2" name="Title">
            <a:extLst>
              <a:ext uri="{FF2B5EF4-FFF2-40B4-BE49-F238E27FC236}">
                <a16:creationId xmlns:a16="http://schemas.microsoft.com/office/drawing/2014/main" id="{831C5808-D707-8E1E-FCFD-39439C86BA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212499"/>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345" userDrawn="1">
          <p15:clr>
            <a:srgbClr val="FBAE40"/>
          </p15:clr>
        </p15:guide>
        <p15:guide id="4" pos="822" userDrawn="1">
          <p15:clr>
            <a:srgbClr val="FBAE40"/>
          </p15:clr>
        </p15:guide>
        <p15:guide id="5" pos="937" userDrawn="1">
          <p15:clr>
            <a:srgbClr val="FBAE40"/>
          </p15:clr>
        </p15:guide>
        <p15:guide id="6" pos="1414" userDrawn="1">
          <p15:clr>
            <a:srgbClr val="FBAE40"/>
          </p15:clr>
        </p15:guide>
        <p15:guide id="7" pos="1529" userDrawn="1">
          <p15:clr>
            <a:srgbClr val="FBAE40"/>
          </p15:clr>
        </p15:guide>
        <p15:guide id="8" pos="2006" userDrawn="1">
          <p15:clr>
            <a:srgbClr val="FBAE40"/>
          </p15:clr>
        </p15:guide>
        <p15:guide id="9" pos="2121" userDrawn="1">
          <p15:clr>
            <a:srgbClr val="FBAE40"/>
          </p15:clr>
        </p15:guide>
        <p15:guide id="10" pos="2598" userDrawn="1">
          <p15:clr>
            <a:srgbClr val="FBAE40"/>
          </p15:clr>
        </p15:guide>
        <p15:guide id="11" pos="2713" userDrawn="1">
          <p15:clr>
            <a:srgbClr val="FBAE40"/>
          </p15:clr>
        </p15:guide>
        <p15:guide id="12" pos="3190" userDrawn="1">
          <p15:clr>
            <a:srgbClr val="FBAE40"/>
          </p15:clr>
        </p15:guide>
        <p15:guide id="13" pos="3305" userDrawn="1">
          <p15:clr>
            <a:srgbClr val="FBAE40"/>
          </p15:clr>
        </p15:guide>
        <p15:guide id="14" pos="3782" userDrawn="1">
          <p15:clr>
            <a:srgbClr val="FBAE40"/>
          </p15:clr>
        </p15:guide>
        <p15:guide id="15" pos="3897" userDrawn="1">
          <p15:clr>
            <a:srgbClr val="FBAE40"/>
          </p15:clr>
        </p15:guide>
        <p15:guide id="16" pos="4374" userDrawn="1">
          <p15:clr>
            <a:srgbClr val="FBAE40"/>
          </p15:clr>
        </p15:guide>
        <p15:guide id="17" pos="4489" userDrawn="1">
          <p15:clr>
            <a:srgbClr val="FBAE40"/>
          </p15:clr>
        </p15:guide>
        <p15:guide id="18" pos="4966" userDrawn="1">
          <p15:clr>
            <a:srgbClr val="FBAE40"/>
          </p15:clr>
        </p15:guide>
        <p15:guide id="19" pos="5081" userDrawn="1">
          <p15:clr>
            <a:srgbClr val="FBAE40"/>
          </p15:clr>
        </p15:guide>
        <p15:guide id="20" pos="5558" userDrawn="1">
          <p15:clr>
            <a:srgbClr val="FBAE40"/>
          </p15:clr>
        </p15:guide>
        <p15:guide id="21" pos="5673" userDrawn="1">
          <p15:clr>
            <a:srgbClr val="FBAE40"/>
          </p15:clr>
        </p15:guide>
        <p15:guide id="22" pos="6150" userDrawn="1">
          <p15:clr>
            <a:srgbClr val="FBAE40"/>
          </p15:clr>
        </p15:guide>
        <p15:guide id="23" pos="6265" userDrawn="1">
          <p15:clr>
            <a:srgbClr val="FBAE40"/>
          </p15:clr>
        </p15:guide>
        <p15:guide id="24" pos="6742" userDrawn="1">
          <p15:clr>
            <a:srgbClr val="FBAE40"/>
          </p15:clr>
        </p15:guide>
        <p15:guide id="25" pos="6857" userDrawn="1">
          <p15:clr>
            <a:srgbClr val="FBAE40"/>
          </p15:clr>
        </p15:guide>
        <p15:guide id="26" pos="7334" userDrawn="1">
          <p15:clr>
            <a:srgbClr val="FBAE40"/>
          </p15:clr>
        </p15:guide>
        <p15:guide id="27" orient="horz" userDrawn="1">
          <p15:clr>
            <a:srgbClr val="FBAE40"/>
          </p15:clr>
        </p15:guide>
        <p15:guide id="28" orient="horz" pos="4320" userDrawn="1">
          <p15:clr>
            <a:srgbClr val="FBAE40"/>
          </p15:clr>
        </p15:guide>
        <p15:guide id="29" orient="horz" pos="288" userDrawn="1">
          <p15:clr>
            <a:srgbClr val="FBAE40"/>
          </p15:clr>
        </p15:guide>
        <p15:guide id="30" orient="horz" pos="816" userDrawn="1">
          <p15:clr>
            <a:srgbClr val="FBAE40"/>
          </p15:clr>
        </p15:guide>
        <p15:guide id="31" orient="horz" pos="931" userDrawn="1">
          <p15:clr>
            <a:srgbClr val="FBAE40"/>
          </p15:clr>
        </p15:guide>
        <p15:guide id="32" orient="horz" pos="1459" userDrawn="1">
          <p15:clr>
            <a:srgbClr val="FBAE40"/>
          </p15:clr>
        </p15:guide>
        <p15:guide id="33" orient="horz" pos="1574" userDrawn="1">
          <p15:clr>
            <a:srgbClr val="FBAE40"/>
          </p15:clr>
        </p15:guide>
        <p15:guide id="34" orient="horz" pos="2102" userDrawn="1">
          <p15:clr>
            <a:srgbClr val="FBAE40"/>
          </p15:clr>
        </p15:guide>
        <p15:guide id="35" orient="horz" pos="2217" userDrawn="1">
          <p15:clr>
            <a:srgbClr val="FBAE40"/>
          </p15:clr>
        </p15:guide>
        <p15:guide id="36" orient="horz" pos="2745" userDrawn="1">
          <p15:clr>
            <a:srgbClr val="FBAE40"/>
          </p15:clr>
        </p15:guide>
        <p15:guide id="37" orient="horz" pos="2860" userDrawn="1">
          <p15:clr>
            <a:srgbClr val="FBAE40"/>
          </p15:clr>
        </p15:guide>
        <p15:guide id="38" orient="horz" pos="3388" userDrawn="1">
          <p15:clr>
            <a:srgbClr val="FBAE40"/>
          </p15:clr>
        </p15:guide>
        <p15:guide id="39" orient="horz" pos="3504" userDrawn="1">
          <p15:clr>
            <a:srgbClr val="FBAE40"/>
          </p15:clr>
        </p15:guide>
        <p15:guide id="40" orient="horz" pos="40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Presenation Title Footer">
            <a:extLst>
              <a:ext uri="{FF2B5EF4-FFF2-40B4-BE49-F238E27FC236}">
                <a16:creationId xmlns:a16="http://schemas.microsoft.com/office/drawing/2014/main" id="{5743D3FB-D8B4-73B9-0972-DBFB37F5D69B}"/>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Tree>
    <p:extLst>
      <p:ext uri="{BB962C8B-B14F-4D97-AF65-F5344CB8AC3E}">
        <p14:creationId xmlns:p14="http://schemas.microsoft.com/office/powerpoint/2010/main" val="40113782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27AF5A6-F851-FB63-1669-61D5739419EF}"/>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E6ED642B-92EB-1734-E5D9-077003B8A6E2}"/>
              </a:ext>
            </a:extLst>
          </p:cNvPr>
          <p:cNvSpPr>
            <a:spLocks noGrp="1"/>
          </p:cNvSpPr>
          <p:nvPr>
            <p:ph idx="1"/>
          </p:nvPr>
        </p:nvSpPr>
        <p:spPr>
          <a:xfrm>
            <a:off x="4306824" y="457200"/>
            <a:ext cx="7336536" cy="57607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a:extLst>
              <a:ext uri="{FF2B5EF4-FFF2-40B4-BE49-F238E27FC236}">
                <a16:creationId xmlns:a16="http://schemas.microsoft.com/office/drawing/2014/main" id="{7CA6B0FB-DB4A-6DCB-F760-974288FA2820}"/>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F0AA9804-C8FE-28D4-18D5-7F9DCA5851F4}"/>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574855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DF8F8D25-E665-0209-243E-C399F20D96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Picture Placeholder 2">
            <a:extLst>
              <a:ext uri="{FF2B5EF4-FFF2-40B4-BE49-F238E27FC236}">
                <a16:creationId xmlns:a16="http://schemas.microsoft.com/office/drawing/2014/main" id="{69667B8E-3FB1-AED5-8499-96A869DE570A}"/>
              </a:ext>
            </a:extLst>
          </p:cNvPr>
          <p:cNvSpPr>
            <a:spLocks noGrp="1"/>
          </p:cNvSpPr>
          <p:nvPr>
            <p:ph type="pic" idx="1"/>
          </p:nvPr>
        </p:nvSpPr>
        <p:spPr>
          <a:xfrm>
            <a:off x="4306824" y="457200"/>
            <a:ext cx="7333488" cy="5760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60A7C2-6F8A-E515-E20F-4EDB3F618E15}"/>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649B8AEF-8CB1-ED90-43F3-6A746020190B}"/>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8196140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7B727-76AE-E598-387E-27D5ED6BA62B}"/>
              </a:ext>
            </a:extLst>
          </p:cNvPr>
          <p:cNvSpPr>
            <a:spLocks noGrp="1"/>
          </p:cNvSpPr>
          <p:nvPr>
            <p:ph type="body" idx="1"/>
          </p:nvPr>
        </p:nvSpPr>
        <p:spPr>
          <a:xfrm>
            <a:off x="546100" y="1825625"/>
            <a:ext cx="11099800" cy="4389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5A65C17A-A8EA-6066-3EC9-89C46D9275D6}"/>
              </a:ext>
            </a:extLst>
          </p:cNvPr>
          <p:cNvSpPr>
            <a:spLocks noGrp="1"/>
          </p:cNvSpPr>
          <p:nvPr>
            <p:ph type="title"/>
          </p:nvPr>
        </p:nvSpPr>
        <p:spPr>
          <a:xfrm>
            <a:off x="546100" y="457200"/>
            <a:ext cx="11099800" cy="109728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59129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 Id="rId5" Type="http://schemas.openxmlformats.org/officeDocument/2006/relationships/image" Target="../media/image18.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4.jpg"/><Relationship Id="rId3" Type="http://schemas.openxmlformats.org/officeDocument/2006/relationships/image" Target="../media/image24.jpg"/><Relationship Id="rId7" Type="http://schemas.openxmlformats.org/officeDocument/2006/relationships/image" Target="../media/image28.jpg"/><Relationship Id="rId12" Type="http://schemas.openxmlformats.org/officeDocument/2006/relationships/image" Target="../media/image33.jpg"/><Relationship Id="rId2" Type="http://schemas.openxmlformats.org/officeDocument/2006/relationships/image" Target="../media/image23.jpg"/><Relationship Id="rId16" Type="http://schemas.openxmlformats.org/officeDocument/2006/relationships/image" Target="../media/image37.jpg"/><Relationship Id="rId1" Type="http://schemas.openxmlformats.org/officeDocument/2006/relationships/slideLayout" Target="../slideLayouts/slideLayout8.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jpg"/><Relationship Id="rId15" Type="http://schemas.openxmlformats.org/officeDocument/2006/relationships/image" Target="../media/image3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 Id="rId14" Type="http://schemas.openxmlformats.org/officeDocument/2006/relationships/image" Target="../media/image3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A398-6BB4-E1B2-C725-B911387700B6}"/>
              </a:ext>
            </a:extLst>
          </p:cNvPr>
          <p:cNvSpPr>
            <a:spLocks noGrp="1"/>
          </p:cNvSpPr>
          <p:nvPr>
            <p:ph type="title"/>
          </p:nvPr>
        </p:nvSpPr>
        <p:spPr/>
        <p:txBody>
          <a:bodyPr/>
          <a:lstStyle/>
          <a:p>
            <a:r>
              <a:rPr lang="en-US" dirty="0"/>
              <a:t>Resilience &amp; Reliability</a:t>
            </a:r>
          </a:p>
        </p:txBody>
      </p:sp>
    </p:spTree>
    <p:extLst>
      <p:ext uri="{BB962C8B-B14F-4D97-AF65-F5344CB8AC3E}">
        <p14:creationId xmlns:p14="http://schemas.microsoft.com/office/powerpoint/2010/main" val="246209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omputer screen shot of a code&#10;&#10;AI-generated content may be incorrect.">
            <a:extLst>
              <a:ext uri="{FF2B5EF4-FFF2-40B4-BE49-F238E27FC236}">
                <a16:creationId xmlns:a16="http://schemas.microsoft.com/office/drawing/2014/main" id="{C5307C0F-5E6D-86DC-B839-A46CB3B4445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88656" y="942181"/>
            <a:ext cx="6972300" cy="4791075"/>
          </a:xfrm>
        </p:spPr>
      </p:pic>
      <p:sp>
        <p:nvSpPr>
          <p:cNvPr id="5" name="Title 3">
            <a:extLst>
              <a:ext uri="{FF2B5EF4-FFF2-40B4-BE49-F238E27FC236}">
                <a16:creationId xmlns:a16="http://schemas.microsoft.com/office/drawing/2014/main" id="{4F6EC94D-AA79-29CB-CC91-BC181554B7BE}"/>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029FF7CA-D66D-CB78-DDCC-10D38E51BA18}"/>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B015E6A4-8B42-6365-BEB2-ED915E83E9CB}"/>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BC4A9425-E94A-3DCF-8D2C-3FE0FE7D727F}"/>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949044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omputer program&#10;&#10;AI-generated content may be incorrect.">
            <a:extLst>
              <a:ext uri="{FF2B5EF4-FFF2-40B4-BE49-F238E27FC236}">
                <a16:creationId xmlns:a16="http://schemas.microsoft.com/office/drawing/2014/main" id="{129071F0-DC33-27FE-8335-211818272A4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669742" y="752856"/>
            <a:ext cx="5707635" cy="5514156"/>
          </a:xfrm>
        </p:spPr>
      </p:pic>
      <p:sp>
        <p:nvSpPr>
          <p:cNvPr id="5" name="Title 3">
            <a:extLst>
              <a:ext uri="{FF2B5EF4-FFF2-40B4-BE49-F238E27FC236}">
                <a16:creationId xmlns:a16="http://schemas.microsoft.com/office/drawing/2014/main" id="{2AB21BE3-814D-F67B-3174-CB7E24C39652}"/>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F911AB63-6565-CE48-E2F4-56E86D91763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A5A3EBD8-C03D-8D71-1362-FBC1E84D66CD}"/>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FCAD521A-496F-860B-24F7-990486510BC2}"/>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77AE6520-ECB7-EA26-37C4-7211BDECCF4B}"/>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6F4E2659-CEBD-371C-EFB6-69C1E012E3BB}"/>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4" name="Picture 13" descr="A white background with black text&#10;&#10;AI-generated content may be incorrect.">
            <a:extLst>
              <a:ext uri="{FF2B5EF4-FFF2-40B4-BE49-F238E27FC236}">
                <a16:creationId xmlns:a16="http://schemas.microsoft.com/office/drawing/2014/main" id="{51C378D9-AF24-2510-96B5-F6A0EA3527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9739" y="767669"/>
            <a:ext cx="6745235" cy="1427993"/>
          </a:xfrm>
          <a:prstGeom prst="rect">
            <a:avLst/>
          </a:prstGeom>
        </p:spPr>
      </p:pic>
      <p:pic>
        <p:nvPicPr>
          <p:cNvPr id="16" name="Picture 15" descr="A screenshot of a computer program&#10;&#10;AI-generated content may be incorrect.">
            <a:extLst>
              <a:ext uri="{FF2B5EF4-FFF2-40B4-BE49-F238E27FC236}">
                <a16:creationId xmlns:a16="http://schemas.microsoft.com/office/drawing/2014/main" id="{08ACA4E5-3171-49B4-2AA4-5EE84721CD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887" y="1566862"/>
            <a:ext cx="10944225" cy="3724275"/>
          </a:xfrm>
          <a:prstGeom prst="rect">
            <a:avLst/>
          </a:prstGeom>
        </p:spPr>
      </p:pic>
      <p:pic>
        <p:nvPicPr>
          <p:cNvPr id="18" name="Picture 17" descr="A computer screen shot of a program&#10;&#10;AI-generated content may be incorrect.">
            <a:extLst>
              <a:ext uri="{FF2B5EF4-FFF2-40B4-BE49-F238E27FC236}">
                <a16:creationId xmlns:a16="http://schemas.microsoft.com/office/drawing/2014/main" id="{91633557-B926-EA94-248D-FA1891257D0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95769" y="767669"/>
            <a:ext cx="7461661" cy="5514156"/>
          </a:xfrm>
          <a:prstGeom prst="rect">
            <a:avLst/>
          </a:prstGeom>
        </p:spPr>
      </p:pic>
      <p:pic>
        <p:nvPicPr>
          <p:cNvPr id="20" name="Picture 19" descr="A computer screen shot of text&#10;&#10;AI-generated content may be incorrect.">
            <a:extLst>
              <a:ext uri="{FF2B5EF4-FFF2-40B4-BE49-F238E27FC236}">
                <a16:creationId xmlns:a16="http://schemas.microsoft.com/office/drawing/2014/main" id="{FCD09BA2-208A-F90B-06D5-9916C94C07E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69739" y="1435739"/>
            <a:ext cx="7467600" cy="2257425"/>
          </a:xfrm>
          <a:prstGeom prst="rect">
            <a:avLst/>
          </a:prstGeom>
        </p:spPr>
      </p:pic>
    </p:spTree>
    <p:extLst>
      <p:ext uri="{BB962C8B-B14F-4D97-AF65-F5344CB8AC3E}">
        <p14:creationId xmlns:p14="http://schemas.microsoft.com/office/powerpoint/2010/main" val="2193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2"/>
                                        </p:tgtEl>
                                        <p:attrNameLst>
                                          <p:attrName>style.opacity</p:attrName>
                                        </p:attrNameLst>
                                      </p:cBhvr>
                                      <p:to>
                                        <p:strVal val="0.25"/>
                                      </p:to>
                                    </p:set>
                                    <p:animEffect filter="image" prLst="opacity: 0.25">
                                      <p:cBhvr rctx="IE">
                                        <p:cTn id="7" dur="indefinite"/>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53" presetClass="entr" presetSubtype="16"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par>
                                <p:cTn id="28" presetID="53"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53" presetClass="entr" presetSubtype="16"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screen with a black background&#10;&#10;AI-generated content may be incorrect.">
            <a:extLst>
              <a:ext uri="{FF2B5EF4-FFF2-40B4-BE49-F238E27FC236}">
                <a16:creationId xmlns:a16="http://schemas.microsoft.com/office/drawing/2014/main" id="{A3180E6A-CBF7-F991-5E93-A959D05CA521}"/>
              </a:ext>
            </a:extLst>
          </p:cNvPr>
          <p:cNvPicPr>
            <a:picLocks noChangeAspect="1"/>
          </p:cNvPicPr>
          <p:nvPr/>
        </p:nvPicPr>
        <p:blipFill rotWithShape="1">
          <a:blip r:embed="rId2">
            <a:extLst>
              <a:ext uri="{28A0092B-C50C-407E-A947-70E740481C1C}">
                <a14:useLocalDpi xmlns:a14="http://schemas.microsoft.com/office/drawing/2010/main"/>
              </a:ext>
            </a:extLst>
          </a:blip>
          <a:srcRect/>
          <a:stretch>
            <a:fillRect/>
          </a:stretch>
        </p:blipFill>
        <p:spPr>
          <a:xfrm>
            <a:off x="4680515" y="-1"/>
            <a:ext cx="5271558" cy="6838778"/>
          </a:xfrm>
          <a:prstGeom prst="rect">
            <a:avLst/>
          </a:prstGeom>
        </p:spPr>
      </p:pic>
      <p:pic>
        <p:nvPicPr>
          <p:cNvPr id="14" name="Content Placeholder 13" descr="A screenshot of a computer&#10;&#10;AI-generated content may be incorrect.">
            <a:extLst>
              <a:ext uri="{FF2B5EF4-FFF2-40B4-BE49-F238E27FC236}">
                <a16:creationId xmlns:a16="http://schemas.microsoft.com/office/drawing/2014/main" id="{223BCE71-A59E-F391-C0D3-8979E6E4B5CB}"/>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680516" y="-1"/>
            <a:ext cx="5271558" cy="6838778"/>
          </a:xfrm>
        </p:spPr>
      </p:pic>
      <p:sp>
        <p:nvSpPr>
          <p:cNvPr id="5" name="Title 3">
            <a:extLst>
              <a:ext uri="{FF2B5EF4-FFF2-40B4-BE49-F238E27FC236}">
                <a16:creationId xmlns:a16="http://schemas.microsoft.com/office/drawing/2014/main" id="{F34B454A-F22A-8DE1-8715-438C493A632D}"/>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8D1CA7CE-B0A5-E129-A257-2EE3AC191662}"/>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968DEC4B-DDD0-34CE-4379-629D2E6D75C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43D23E3E-31B1-8048-BBB4-53AD5EF8ACD9}"/>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6561CA5E-8F36-77DF-016A-70C3FC01AF96}"/>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9550A877-BA17-2754-D3A0-50A1C5DE2FBC}"/>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AABCA8F2-505F-BF41-659A-BBFDDBCA7A57}"/>
              </a:ext>
            </a:extLst>
          </p:cNvPr>
          <p:cNvSpPr/>
          <p:nvPr/>
        </p:nvSpPr>
        <p:spPr>
          <a:xfrm>
            <a:off x="548255" y="2942350"/>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2" name="Rectangle: Rounded Corners 11">
            <a:extLst>
              <a:ext uri="{FF2B5EF4-FFF2-40B4-BE49-F238E27FC236}">
                <a16:creationId xmlns:a16="http://schemas.microsoft.com/office/drawing/2014/main" id="{9891CE98-6464-2D64-7E1E-1D4E554CD836}"/>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10123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BDA1-1D29-37C5-FE7A-76EB0C0E2ED6}"/>
              </a:ext>
            </a:extLst>
          </p:cNvPr>
          <p:cNvSpPr>
            <a:spLocks noGrp="1"/>
          </p:cNvSpPr>
          <p:nvPr>
            <p:ph type="title"/>
          </p:nvPr>
        </p:nvSpPr>
        <p:spPr/>
        <p:txBody>
          <a:bodyPr/>
          <a:lstStyle/>
          <a:p>
            <a:r>
              <a:rPr lang="en-US" dirty="0"/>
              <a:t>Key Points to Remember</a:t>
            </a:r>
          </a:p>
        </p:txBody>
      </p:sp>
      <p:sp>
        <p:nvSpPr>
          <p:cNvPr id="4" name="Rectangle: Rounded Corners 3">
            <a:extLst>
              <a:ext uri="{FF2B5EF4-FFF2-40B4-BE49-F238E27FC236}">
                <a16:creationId xmlns:a16="http://schemas.microsoft.com/office/drawing/2014/main" id="{A5E46940-96A3-FC3F-2084-52E260FBCB03}"/>
              </a:ext>
            </a:extLst>
          </p:cNvPr>
          <p:cNvSpPr/>
          <p:nvPr/>
        </p:nvSpPr>
        <p:spPr>
          <a:xfrm>
            <a:off x="1489076" y="1554480"/>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Configure Thresholds</a:t>
            </a:r>
          </a:p>
        </p:txBody>
      </p:sp>
      <p:sp>
        <p:nvSpPr>
          <p:cNvPr id="5" name="Rectangle: Rounded Corners 4">
            <a:extLst>
              <a:ext uri="{FF2B5EF4-FFF2-40B4-BE49-F238E27FC236}">
                <a16:creationId xmlns:a16="http://schemas.microsoft.com/office/drawing/2014/main" id="{17F27129-58A4-C3E8-9D37-03A1B4069ECB}"/>
              </a:ext>
            </a:extLst>
          </p:cNvPr>
          <p:cNvSpPr/>
          <p:nvPr/>
        </p:nvSpPr>
        <p:spPr>
          <a:xfrm>
            <a:off x="7126288" y="1554480"/>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Implement Fallbacks</a:t>
            </a:r>
          </a:p>
        </p:txBody>
      </p:sp>
      <p:sp>
        <p:nvSpPr>
          <p:cNvPr id="6" name="Rectangle: Rounded Corners 5">
            <a:extLst>
              <a:ext uri="{FF2B5EF4-FFF2-40B4-BE49-F238E27FC236}">
                <a16:creationId xmlns:a16="http://schemas.microsoft.com/office/drawing/2014/main" id="{98B9AF3E-A581-B8DB-FF13-6C1CF63D4A82}"/>
              </a:ext>
            </a:extLst>
          </p:cNvPr>
          <p:cNvSpPr/>
          <p:nvPr/>
        </p:nvSpPr>
        <p:spPr>
          <a:xfrm>
            <a:off x="1487488" y="3570487"/>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Monitor and Adjust</a:t>
            </a:r>
          </a:p>
        </p:txBody>
      </p:sp>
      <p:sp>
        <p:nvSpPr>
          <p:cNvPr id="7" name="Rectangle: Rounded Corners 6">
            <a:extLst>
              <a:ext uri="{FF2B5EF4-FFF2-40B4-BE49-F238E27FC236}">
                <a16:creationId xmlns:a16="http://schemas.microsoft.com/office/drawing/2014/main" id="{3AF3A5EF-53F8-7C1E-91C6-54733333F437}"/>
              </a:ext>
            </a:extLst>
          </p:cNvPr>
          <p:cNvSpPr/>
          <p:nvPr/>
        </p:nvSpPr>
        <p:spPr>
          <a:xfrm>
            <a:off x="7126288" y="3519488"/>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Test Recovery</a:t>
            </a:r>
          </a:p>
        </p:txBody>
      </p:sp>
    </p:spTree>
    <p:extLst>
      <p:ext uri="{BB962C8B-B14F-4D97-AF65-F5344CB8AC3E}">
        <p14:creationId xmlns:p14="http://schemas.microsoft.com/office/powerpoint/2010/main" val="379090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07C9-62B0-7366-EAAF-245A76655C95}"/>
              </a:ext>
            </a:extLst>
          </p:cNvPr>
          <p:cNvSpPr>
            <a:spLocks noGrp="1"/>
          </p:cNvSpPr>
          <p:nvPr>
            <p:ph type="title"/>
          </p:nvPr>
        </p:nvSpPr>
        <p:spPr/>
        <p:txBody>
          <a:bodyPr/>
          <a:lstStyle/>
          <a:p>
            <a:r>
              <a:rPr lang="en-US" dirty="0"/>
              <a:t>Resilience &amp; </a:t>
            </a:r>
            <a:r>
              <a:rPr lang="en-US" dirty="0" err="1"/>
              <a:t>Reliabiity</a:t>
            </a:r>
            <a:endParaRPr lang="en-US" dirty="0"/>
          </a:p>
        </p:txBody>
      </p:sp>
      <p:sp>
        <p:nvSpPr>
          <p:cNvPr id="3" name="Text Placeholder 2">
            <a:extLst>
              <a:ext uri="{FF2B5EF4-FFF2-40B4-BE49-F238E27FC236}">
                <a16:creationId xmlns:a16="http://schemas.microsoft.com/office/drawing/2014/main" id="{14A2175C-2A3E-8B01-5FCE-7C953485557A}"/>
              </a:ext>
            </a:extLst>
          </p:cNvPr>
          <p:cNvSpPr>
            <a:spLocks noGrp="1"/>
          </p:cNvSpPr>
          <p:nvPr>
            <p:ph type="body" sz="quarter" idx="10"/>
          </p:nvPr>
        </p:nvSpPr>
        <p:spPr/>
        <p:txBody>
          <a:bodyPr/>
          <a:lstStyle/>
          <a:p>
            <a:r>
              <a:rPr lang="en-US" dirty="0"/>
              <a:t>Pattern 2: Saga Pattern</a:t>
            </a:r>
          </a:p>
        </p:txBody>
      </p:sp>
    </p:spTree>
    <p:extLst>
      <p:ext uri="{BB962C8B-B14F-4D97-AF65-F5344CB8AC3E}">
        <p14:creationId xmlns:p14="http://schemas.microsoft.com/office/powerpoint/2010/main" val="3546256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1E436-FD53-44AA-43C4-472F07E8D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C64EC-6F2A-F3D6-8CF0-B639E4AE5482}"/>
              </a:ext>
            </a:extLst>
          </p:cNvPr>
          <p:cNvSpPr>
            <a:spLocks noGrp="1"/>
          </p:cNvSpPr>
          <p:nvPr>
            <p:ph type="title"/>
          </p:nvPr>
        </p:nvSpPr>
        <p:spPr/>
        <p:txBody>
          <a:bodyPr>
            <a:normAutofit/>
          </a:bodyPr>
          <a:lstStyle/>
          <a:p>
            <a:r>
              <a:rPr lang="en-US" dirty="0"/>
              <a:t>What is the Saga Pattern</a:t>
            </a:r>
          </a:p>
        </p:txBody>
      </p:sp>
      <p:sp>
        <p:nvSpPr>
          <p:cNvPr id="3" name="Primary Context Box">
            <a:extLst>
              <a:ext uri="{FF2B5EF4-FFF2-40B4-BE49-F238E27FC236}">
                <a16:creationId xmlns:a16="http://schemas.microsoft.com/office/drawing/2014/main" id="{C46D8A7F-C232-A774-91AC-666DF05EA621}"/>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Breaks the transaction into a series of smaller, independent steps</a:t>
            </a:r>
          </a:p>
        </p:txBody>
      </p:sp>
      <p:sp>
        <p:nvSpPr>
          <p:cNvPr id="4" name="Secondary Content Box">
            <a:extLst>
              <a:ext uri="{FF2B5EF4-FFF2-40B4-BE49-F238E27FC236}">
                <a16:creationId xmlns:a16="http://schemas.microsoft.com/office/drawing/2014/main" id="{8ACFE2CF-C0CE-6B2E-67D8-28D9B8790D0F}"/>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Managing long-running transactions</a:t>
            </a:r>
          </a:p>
        </p:txBody>
      </p:sp>
    </p:spTree>
    <p:extLst>
      <p:ext uri="{BB962C8B-B14F-4D97-AF65-F5344CB8AC3E}">
        <p14:creationId xmlns:p14="http://schemas.microsoft.com/office/powerpoint/2010/main" val="1319300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6E91-5BA6-FF9E-900D-FAB0ACC84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5D8C7-5603-6783-11E4-FC9B0261BE10}"/>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7C5EF432-3469-2C61-DED9-4F9D1718ECCD}"/>
              </a:ext>
            </a:extLst>
          </p:cNvPr>
          <p:cNvSpPr/>
          <p:nvPr/>
        </p:nvSpPr>
        <p:spPr>
          <a:xfrm>
            <a:off x="1958975" y="2589212"/>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Saga Coordinator</a:t>
            </a:r>
          </a:p>
        </p:txBody>
      </p:sp>
      <p:sp>
        <p:nvSpPr>
          <p:cNvPr id="105" name="Rectangle: Rounded Corners 104">
            <a:extLst>
              <a:ext uri="{FF2B5EF4-FFF2-40B4-BE49-F238E27FC236}">
                <a16:creationId xmlns:a16="http://schemas.microsoft.com/office/drawing/2014/main" id="{B41F08ED-310C-7D31-01DC-811A0053AB6B}"/>
              </a:ext>
            </a:extLst>
          </p:cNvPr>
          <p:cNvSpPr/>
          <p:nvPr/>
        </p:nvSpPr>
        <p:spPr>
          <a:xfrm>
            <a:off x="6656387" y="2609056"/>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Transaction Steps</a:t>
            </a:r>
          </a:p>
        </p:txBody>
      </p:sp>
      <p:sp>
        <p:nvSpPr>
          <p:cNvPr id="106" name="Rectangle: Rounded Corners 105">
            <a:extLst>
              <a:ext uri="{FF2B5EF4-FFF2-40B4-BE49-F238E27FC236}">
                <a16:creationId xmlns:a16="http://schemas.microsoft.com/office/drawing/2014/main" id="{B60D9B54-EFB6-1029-61F7-0243CE71850A}"/>
              </a:ext>
            </a:extLst>
          </p:cNvPr>
          <p:cNvSpPr/>
          <p:nvPr/>
        </p:nvSpPr>
        <p:spPr>
          <a:xfrm>
            <a:off x="1958975" y="3631407"/>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Compensating Actions</a:t>
            </a:r>
          </a:p>
        </p:txBody>
      </p:sp>
      <p:sp>
        <p:nvSpPr>
          <p:cNvPr id="3" name="Rectangle: Rounded Corners 2">
            <a:extLst>
              <a:ext uri="{FF2B5EF4-FFF2-40B4-BE49-F238E27FC236}">
                <a16:creationId xmlns:a16="http://schemas.microsoft.com/office/drawing/2014/main" id="{62B19420-4045-3CC6-1C66-8D8F491E00F9}"/>
              </a:ext>
            </a:extLst>
          </p:cNvPr>
          <p:cNvSpPr/>
          <p:nvPr/>
        </p:nvSpPr>
        <p:spPr>
          <a:xfrm>
            <a:off x="6656387" y="3631407"/>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State Management</a:t>
            </a:r>
          </a:p>
        </p:txBody>
      </p:sp>
    </p:spTree>
    <p:extLst>
      <p:ext uri="{BB962C8B-B14F-4D97-AF65-F5344CB8AC3E}">
        <p14:creationId xmlns:p14="http://schemas.microsoft.com/office/powerpoint/2010/main" val="680784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992D7-3AAD-134A-0940-250CCF3F6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4275F-FF3C-476E-2F48-6E140C062646}"/>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090E969C-CE35-E726-BACA-1B387F770200}"/>
              </a:ext>
            </a:extLst>
          </p:cNvPr>
          <p:cNvSpPr/>
          <p:nvPr/>
        </p:nvSpPr>
        <p:spPr>
          <a:xfrm>
            <a:off x="547688" y="1893841"/>
            <a:ext cx="26368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Saga Coordinator</a:t>
            </a:r>
          </a:p>
        </p:txBody>
      </p:sp>
      <p:sp>
        <p:nvSpPr>
          <p:cNvPr id="105" name="Rectangle: Rounded Corners 104">
            <a:extLst>
              <a:ext uri="{FF2B5EF4-FFF2-40B4-BE49-F238E27FC236}">
                <a16:creationId xmlns:a16="http://schemas.microsoft.com/office/drawing/2014/main" id="{6DEB382A-1FEA-68E6-7BA7-3B853849FE8D}"/>
              </a:ext>
            </a:extLst>
          </p:cNvPr>
          <p:cNvSpPr/>
          <p:nvPr/>
        </p:nvSpPr>
        <p:spPr>
          <a:xfrm>
            <a:off x="536431" y="2922651"/>
            <a:ext cx="26368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Transaction Steps</a:t>
            </a:r>
          </a:p>
        </p:txBody>
      </p:sp>
      <p:sp>
        <p:nvSpPr>
          <p:cNvPr id="106" name="Rectangle: Rounded Corners 105">
            <a:extLst>
              <a:ext uri="{FF2B5EF4-FFF2-40B4-BE49-F238E27FC236}">
                <a16:creationId xmlns:a16="http://schemas.microsoft.com/office/drawing/2014/main" id="{ED020EE1-021B-4FEE-A694-8BDDFCFD6FA2}"/>
              </a:ext>
            </a:extLst>
          </p:cNvPr>
          <p:cNvSpPr/>
          <p:nvPr/>
        </p:nvSpPr>
        <p:spPr>
          <a:xfrm>
            <a:off x="546100" y="3943414"/>
            <a:ext cx="26368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Compensating Actions</a:t>
            </a:r>
          </a:p>
        </p:txBody>
      </p:sp>
      <p:sp>
        <p:nvSpPr>
          <p:cNvPr id="3" name="Rectangle: Rounded Corners 2">
            <a:extLst>
              <a:ext uri="{FF2B5EF4-FFF2-40B4-BE49-F238E27FC236}">
                <a16:creationId xmlns:a16="http://schemas.microsoft.com/office/drawing/2014/main" id="{A14D3E1A-E9C9-CE0A-7EF7-2524E092075F}"/>
              </a:ext>
            </a:extLst>
          </p:cNvPr>
          <p:cNvSpPr/>
          <p:nvPr/>
        </p:nvSpPr>
        <p:spPr>
          <a:xfrm>
            <a:off x="547688" y="4972224"/>
            <a:ext cx="26368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State Management</a:t>
            </a:r>
          </a:p>
        </p:txBody>
      </p:sp>
      <p:sp>
        <p:nvSpPr>
          <p:cNvPr id="4" name="Rectangle: Rounded Corners 3">
            <a:extLst>
              <a:ext uri="{FF2B5EF4-FFF2-40B4-BE49-F238E27FC236}">
                <a16:creationId xmlns:a16="http://schemas.microsoft.com/office/drawing/2014/main" id="{5DD4C153-3968-238A-89BB-2D3E8195D9EC}"/>
              </a:ext>
            </a:extLst>
          </p:cNvPr>
          <p:cNvSpPr/>
          <p:nvPr/>
        </p:nvSpPr>
        <p:spPr>
          <a:xfrm>
            <a:off x="5623124" y="2256232"/>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 name="Oval 4">
            <a:extLst>
              <a:ext uri="{FF2B5EF4-FFF2-40B4-BE49-F238E27FC236}">
                <a16:creationId xmlns:a16="http://schemas.microsoft.com/office/drawing/2014/main" id="{ED47C5FE-46FC-43A4-A1C7-8A00BA71135A}"/>
              </a:ext>
            </a:extLst>
          </p:cNvPr>
          <p:cNvSpPr/>
          <p:nvPr/>
        </p:nvSpPr>
        <p:spPr>
          <a:xfrm>
            <a:off x="8437395" y="219464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Oval 17">
            <a:extLst>
              <a:ext uri="{FF2B5EF4-FFF2-40B4-BE49-F238E27FC236}">
                <a16:creationId xmlns:a16="http://schemas.microsoft.com/office/drawing/2014/main" id="{54C3E2B2-4592-E0F4-1F86-41CA07CF25C3}"/>
              </a:ext>
            </a:extLst>
          </p:cNvPr>
          <p:cNvSpPr/>
          <p:nvPr/>
        </p:nvSpPr>
        <p:spPr>
          <a:xfrm>
            <a:off x="4068852"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cxnSp>
        <p:nvCxnSpPr>
          <p:cNvPr id="19" name="Straight Arrow Connector 18">
            <a:extLst>
              <a:ext uri="{FF2B5EF4-FFF2-40B4-BE49-F238E27FC236}">
                <a16:creationId xmlns:a16="http://schemas.microsoft.com/office/drawing/2014/main" id="{12D798F2-C817-53AE-BCC9-3129CB823408}"/>
              </a:ext>
            </a:extLst>
          </p:cNvPr>
          <p:cNvCxnSpPr>
            <a:cxnSpLocks/>
            <a:stCxn id="18" idx="6"/>
            <a:endCxn id="22" idx="1"/>
          </p:cNvCxnSpPr>
          <p:nvPr/>
        </p:nvCxnSpPr>
        <p:spPr>
          <a:xfrm>
            <a:off x="4798477" y="3429000"/>
            <a:ext cx="824648" cy="151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4323274-EFA9-0130-6133-B2F3AB122D0B}"/>
              </a:ext>
            </a:extLst>
          </p:cNvPr>
          <p:cNvSpPr txBox="1"/>
          <p:nvPr/>
        </p:nvSpPr>
        <p:spPr>
          <a:xfrm>
            <a:off x="3778420" y="3913730"/>
            <a:ext cx="1310487" cy="646331"/>
          </a:xfrm>
          <a:prstGeom prst="rect">
            <a:avLst/>
          </a:prstGeom>
          <a:noFill/>
        </p:spPr>
        <p:txBody>
          <a:bodyPr wrap="none" rtlCol="0">
            <a:spAutoFit/>
          </a:bodyPr>
          <a:lstStyle/>
          <a:p>
            <a:pPr algn="ctr"/>
            <a:r>
              <a:rPr lang="en-US" dirty="0"/>
              <a:t>Saga</a:t>
            </a:r>
            <a:br>
              <a:rPr lang="en-US" dirty="0"/>
            </a:br>
            <a:r>
              <a:rPr lang="en-US" dirty="0"/>
              <a:t>Coordinator</a:t>
            </a:r>
          </a:p>
        </p:txBody>
      </p:sp>
      <p:sp>
        <p:nvSpPr>
          <p:cNvPr id="21" name="TextBox 20">
            <a:extLst>
              <a:ext uri="{FF2B5EF4-FFF2-40B4-BE49-F238E27FC236}">
                <a16:creationId xmlns:a16="http://schemas.microsoft.com/office/drawing/2014/main" id="{AB85EE85-E749-0D5B-36EA-588F510A4DA0}"/>
              </a:ext>
            </a:extLst>
          </p:cNvPr>
          <p:cNvSpPr txBox="1"/>
          <p:nvPr/>
        </p:nvSpPr>
        <p:spPr>
          <a:xfrm>
            <a:off x="5353812" y="4761463"/>
            <a:ext cx="2505109" cy="369332"/>
          </a:xfrm>
          <a:prstGeom prst="rect">
            <a:avLst/>
          </a:prstGeom>
          <a:noFill/>
        </p:spPr>
        <p:txBody>
          <a:bodyPr wrap="none" rtlCol="0">
            <a:spAutoFit/>
          </a:bodyPr>
          <a:lstStyle/>
          <a:p>
            <a:r>
              <a:rPr lang="en-US" dirty="0"/>
              <a:t>Transaction Step Queues</a:t>
            </a:r>
          </a:p>
        </p:txBody>
      </p:sp>
      <p:sp>
        <p:nvSpPr>
          <p:cNvPr id="22" name="Rectangle: Rounded Corners 21">
            <a:extLst>
              <a:ext uri="{FF2B5EF4-FFF2-40B4-BE49-F238E27FC236}">
                <a16:creationId xmlns:a16="http://schemas.microsoft.com/office/drawing/2014/main" id="{F5F0E09A-58A6-07C0-2C0E-99537AE5A174}"/>
              </a:ext>
            </a:extLst>
          </p:cNvPr>
          <p:cNvSpPr/>
          <p:nvPr/>
        </p:nvSpPr>
        <p:spPr>
          <a:xfrm>
            <a:off x="5623125"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3" name="Rectangle: Rounded Corners 22">
            <a:extLst>
              <a:ext uri="{FF2B5EF4-FFF2-40B4-BE49-F238E27FC236}">
                <a16:creationId xmlns:a16="http://schemas.microsoft.com/office/drawing/2014/main" id="{990C5803-F5CE-3669-9550-0A1EADEC3D02}"/>
              </a:ext>
            </a:extLst>
          </p:cNvPr>
          <p:cNvSpPr/>
          <p:nvPr/>
        </p:nvSpPr>
        <p:spPr>
          <a:xfrm>
            <a:off x="5601666" y="4054188"/>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4" name="Oval 23">
            <a:extLst>
              <a:ext uri="{FF2B5EF4-FFF2-40B4-BE49-F238E27FC236}">
                <a16:creationId xmlns:a16="http://schemas.microsoft.com/office/drawing/2014/main" id="{33C8A4A0-BD88-CD6A-2F28-E4DE596FE015}"/>
              </a:ext>
            </a:extLst>
          </p:cNvPr>
          <p:cNvSpPr/>
          <p:nvPr/>
        </p:nvSpPr>
        <p:spPr>
          <a:xfrm>
            <a:off x="8437395" y="31006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5" name="Oval 24">
            <a:extLst>
              <a:ext uri="{FF2B5EF4-FFF2-40B4-BE49-F238E27FC236}">
                <a16:creationId xmlns:a16="http://schemas.microsoft.com/office/drawing/2014/main" id="{DD45AB43-A35A-053A-16F0-C1C752AC589E}"/>
              </a:ext>
            </a:extLst>
          </p:cNvPr>
          <p:cNvSpPr/>
          <p:nvPr/>
        </p:nvSpPr>
        <p:spPr>
          <a:xfrm>
            <a:off x="8437396" y="399259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6" name="Rectangle: Rounded Corners 25">
            <a:extLst>
              <a:ext uri="{FF2B5EF4-FFF2-40B4-BE49-F238E27FC236}">
                <a16:creationId xmlns:a16="http://schemas.microsoft.com/office/drawing/2014/main" id="{889A3706-3AAD-52F5-4116-75A71F93207F}"/>
              </a:ext>
            </a:extLst>
          </p:cNvPr>
          <p:cNvSpPr/>
          <p:nvPr/>
        </p:nvSpPr>
        <p:spPr>
          <a:xfrm>
            <a:off x="9971888"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cxnSp>
        <p:nvCxnSpPr>
          <p:cNvPr id="27" name="Straight Arrow Connector 26">
            <a:extLst>
              <a:ext uri="{FF2B5EF4-FFF2-40B4-BE49-F238E27FC236}">
                <a16:creationId xmlns:a16="http://schemas.microsoft.com/office/drawing/2014/main" id="{5FB11962-9442-7D3C-D018-5E67A4D438FC}"/>
              </a:ext>
            </a:extLst>
          </p:cNvPr>
          <p:cNvCxnSpPr>
            <a:stCxn id="18" idx="7"/>
            <a:endCxn id="4" idx="1"/>
          </p:cNvCxnSpPr>
          <p:nvPr/>
        </p:nvCxnSpPr>
        <p:spPr>
          <a:xfrm flipV="1">
            <a:off x="4691626" y="2538133"/>
            <a:ext cx="931498" cy="64798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D2308A-14BD-9FA1-4383-D29E62FA13AA}"/>
              </a:ext>
            </a:extLst>
          </p:cNvPr>
          <p:cNvCxnSpPr>
            <a:stCxn id="18" idx="5"/>
            <a:endCxn id="23" idx="1"/>
          </p:cNvCxnSpPr>
          <p:nvPr/>
        </p:nvCxnSpPr>
        <p:spPr>
          <a:xfrm>
            <a:off x="4691626" y="3671885"/>
            <a:ext cx="910040" cy="66420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65FA3B-8C7C-7838-17C8-F42DBC5475B9}"/>
              </a:ext>
            </a:extLst>
          </p:cNvPr>
          <p:cNvCxnSpPr>
            <a:stCxn id="4" idx="3"/>
            <a:endCxn id="5" idx="2"/>
          </p:cNvCxnSpPr>
          <p:nvPr/>
        </p:nvCxnSpPr>
        <p:spPr>
          <a:xfrm>
            <a:off x="7632527" y="2538133"/>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9E258C8-C4DB-2185-3F40-AEE63E2185C0}"/>
              </a:ext>
            </a:extLst>
          </p:cNvPr>
          <p:cNvCxnSpPr>
            <a:stCxn id="22" idx="3"/>
            <a:endCxn id="24" idx="2"/>
          </p:cNvCxnSpPr>
          <p:nvPr/>
        </p:nvCxnSpPr>
        <p:spPr>
          <a:xfrm>
            <a:off x="7632528" y="3444148"/>
            <a:ext cx="80486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AFE2C8-18B4-43BF-176C-738CAA5F36A9}"/>
              </a:ext>
            </a:extLst>
          </p:cNvPr>
          <p:cNvCxnSpPr>
            <a:stCxn id="23" idx="3"/>
            <a:endCxn id="25" idx="2"/>
          </p:cNvCxnSpPr>
          <p:nvPr/>
        </p:nvCxnSpPr>
        <p:spPr>
          <a:xfrm>
            <a:off x="7611069" y="4336089"/>
            <a:ext cx="82632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612088B-6778-BD48-9F1D-AE04B182114C}"/>
              </a:ext>
            </a:extLst>
          </p:cNvPr>
          <p:cNvCxnSpPr>
            <a:stCxn id="5" idx="6"/>
          </p:cNvCxnSpPr>
          <p:nvPr/>
        </p:nvCxnSpPr>
        <p:spPr>
          <a:xfrm>
            <a:off x="9167020" y="2538133"/>
            <a:ext cx="804869" cy="81799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53C572A-599D-F25C-4E94-6770ADE2D77B}"/>
              </a:ext>
            </a:extLst>
          </p:cNvPr>
          <p:cNvCxnSpPr>
            <a:stCxn id="24" idx="6"/>
            <a:endCxn id="26" idx="1"/>
          </p:cNvCxnSpPr>
          <p:nvPr/>
        </p:nvCxnSpPr>
        <p:spPr>
          <a:xfrm>
            <a:off x="9167020" y="3444148"/>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D5B180C-2AAD-722F-F875-F380B1D7C952}"/>
              </a:ext>
            </a:extLst>
          </p:cNvPr>
          <p:cNvCxnSpPr>
            <a:stCxn id="25" idx="6"/>
          </p:cNvCxnSpPr>
          <p:nvPr/>
        </p:nvCxnSpPr>
        <p:spPr>
          <a:xfrm flipV="1">
            <a:off x="9167021" y="3576320"/>
            <a:ext cx="804867" cy="75976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5B4D408-D5E9-9FF0-DC62-10E34A0CA210}"/>
              </a:ext>
            </a:extLst>
          </p:cNvPr>
          <p:cNvCxnSpPr>
            <a:stCxn id="26" idx="0"/>
            <a:endCxn id="18" idx="0"/>
          </p:cNvCxnSpPr>
          <p:nvPr/>
        </p:nvCxnSpPr>
        <p:spPr>
          <a:xfrm rot="16200000" flipV="1">
            <a:off x="7666758" y="-147586"/>
            <a:ext cx="76740" cy="6542925"/>
          </a:xfrm>
          <a:prstGeom prst="bentConnector3">
            <a:avLst>
              <a:gd name="adj1" fmla="val 1840996"/>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F6DFE1-C131-3F53-9150-9843D7222C03}"/>
              </a:ext>
            </a:extLst>
          </p:cNvPr>
          <p:cNvSpPr txBox="1"/>
          <p:nvPr/>
        </p:nvSpPr>
        <p:spPr>
          <a:xfrm>
            <a:off x="8171168" y="4766363"/>
            <a:ext cx="1262077" cy="923330"/>
          </a:xfrm>
          <a:prstGeom prst="rect">
            <a:avLst/>
          </a:prstGeom>
          <a:noFill/>
        </p:spPr>
        <p:txBody>
          <a:bodyPr wrap="none" rtlCol="0">
            <a:spAutoFit/>
          </a:bodyPr>
          <a:lstStyle/>
          <a:p>
            <a:pPr algn="ctr"/>
            <a:r>
              <a:rPr lang="en-US" dirty="0"/>
              <a:t>Transaction</a:t>
            </a:r>
          </a:p>
          <a:p>
            <a:pPr algn="ctr"/>
            <a:r>
              <a:rPr lang="en-US" dirty="0"/>
              <a:t>Step</a:t>
            </a:r>
          </a:p>
          <a:p>
            <a:pPr algn="ctr"/>
            <a:r>
              <a:rPr lang="en-US" dirty="0"/>
              <a:t>Consumers</a:t>
            </a:r>
          </a:p>
        </p:txBody>
      </p:sp>
      <p:sp>
        <p:nvSpPr>
          <p:cNvPr id="47" name="TextBox 46">
            <a:extLst>
              <a:ext uri="{FF2B5EF4-FFF2-40B4-BE49-F238E27FC236}">
                <a16:creationId xmlns:a16="http://schemas.microsoft.com/office/drawing/2014/main" id="{D251BC95-0EBF-44DD-8728-254529B55A0B}"/>
              </a:ext>
            </a:extLst>
          </p:cNvPr>
          <p:cNvSpPr txBox="1"/>
          <p:nvPr/>
        </p:nvSpPr>
        <p:spPr>
          <a:xfrm>
            <a:off x="10008279" y="3846927"/>
            <a:ext cx="1936620" cy="646331"/>
          </a:xfrm>
          <a:prstGeom prst="rect">
            <a:avLst/>
          </a:prstGeom>
          <a:noFill/>
        </p:spPr>
        <p:txBody>
          <a:bodyPr wrap="none" rtlCol="0">
            <a:spAutoFit/>
          </a:bodyPr>
          <a:lstStyle/>
          <a:p>
            <a:pPr algn="ctr"/>
            <a:r>
              <a:rPr lang="en-US" dirty="0"/>
              <a:t>Acknowledgement</a:t>
            </a:r>
            <a:br>
              <a:rPr lang="en-US" dirty="0"/>
            </a:br>
            <a:r>
              <a:rPr lang="en-US" dirty="0"/>
              <a:t>Queue</a:t>
            </a:r>
          </a:p>
        </p:txBody>
      </p:sp>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0AEC17FE-A4CB-7383-BDE8-453674ADD76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65803"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3C264291-FB07-C1BE-E579-C36C3C1B8E3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99855" y="2337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9A90AFC2-4E02-BAD2-317C-62C2A305171B}"/>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1361453"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7B08FD0E-7F43-24A5-860A-AC75F91604A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34346" y="23389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Free Envelope Clipart Black And White, Download Free Envelope Clipart Black  And White png images, Free ClipArts on Clipart Library">
            <a:extLst>
              <a:ext uri="{FF2B5EF4-FFF2-40B4-BE49-F238E27FC236}">
                <a16:creationId xmlns:a16="http://schemas.microsoft.com/office/drawing/2014/main" id="{30CFA1DF-3BBF-59F1-80A4-8113E678645D}"/>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534346" y="233194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Free Envelope Clipart Black And White, Download Free Envelope Clipart Black  And White png images, Free ClipArts on Clipart Library">
            <a:extLst>
              <a:ext uri="{FF2B5EF4-FFF2-40B4-BE49-F238E27FC236}">
                <a16:creationId xmlns:a16="http://schemas.microsoft.com/office/drawing/2014/main" id="{48215E5C-AACC-9668-9399-1E15D8F4DF47}"/>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4165803"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Free Envelope Clipart Black And White, Download Free Envelope Clipart Black  And White png images, Free ClipArts on Clipart Library">
            <a:extLst>
              <a:ext uri="{FF2B5EF4-FFF2-40B4-BE49-F238E27FC236}">
                <a16:creationId xmlns:a16="http://schemas.microsoft.com/office/drawing/2014/main" id="{B0F4500C-3485-FE2B-4BF7-E83BD1EC091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65803" y="32520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Free Envelope Clipart Black And White, Download Free Envelope Clipart Black  And White png images, Free ClipArts on Clipart Library">
            <a:extLst>
              <a:ext uri="{FF2B5EF4-FFF2-40B4-BE49-F238E27FC236}">
                <a16:creationId xmlns:a16="http://schemas.microsoft.com/office/drawing/2014/main" id="{721EF041-0DB9-B5B1-AEA4-C7A6B24DFEB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99855"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Free Envelope Clipart Black And White, Download Free Envelope Clipart Black  And White png images, Free ClipArts on Clipart Library">
            <a:extLst>
              <a:ext uri="{FF2B5EF4-FFF2-40B4-BE49-F238E27FC236}">
                <a16:creationId xmlns:a16="http://schemas.microsoft.com/office/drawing/2014/main" id="{AEC45379-5DEF-CB65-0CA7-CAE0DC698F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34346"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Free Envelope Clipart Black And White, Download Free Envelope Clipart Black  And White png images, Free ClipArts on Clipart Library">
            <a:extLst>
              <a:ext uri="{FF2B5EF4-FFF2-40B4-BE49-F238E27FC236}">
                <a16:creationId xmlns:a16="http://schemas.microsoft.com/office/drawing/2014/main" id="{74123B77-8ADD-BE72-81DE-C88AE665D2D0}"/>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534345"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Free Envelope Clipart Black And White, Download Free Envelope Clipart Black  And White png images, Free ClipArts on Clipart Library">
            <a:extLst>
              <a:ext uri="{FF2B5EF4-FFF2-40B4-BE49-F238E27FC236}">
                <a16:creationId xmlns:a16="http://schemas.microsoft.com/office/drawing/2014/main" id="{CDA4309A-2435-26E0-2F60-0B326210E7A0}"/>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1361452"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Free Envelope Clipart Black And White, Download Free Envelope Clipart Black  And White png images, Free ClipArts on Clipart Library">
            <a:extLst>
              <a:ext uri="{FF2B5EF4-FFF2-40B4-BE49-F238E27FC236}">
                <a16:creationId xmlns:a16="http://schemas.microsoft.com/office/drawing/2014/main" id="{DBCEB289-AC47-242C-DB82-6C0497A61C24}"/>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4162496"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Free Envelope Clipart Black And White, Download Free Envelope Clipart Black  And White png images, Free ClipArts on Clipart Library">
            <a:extLst>
              <a:ext uri="{FF2B5EF4-FFF2-40B4-BE49-F238E27FC236}">
                <a16:creationId xmlns:a16="http://schemas.microsoft.com/office/drawing/2014/main" id="{E1954FF0-5D99-28C8-C9C3-CB9A91D975B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62496" y="3256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Free Envelope Clipart Black And White, Download Free Envelope Clipart Black  And White png images, Free ClipArts on Clipart Library">
            <a:extLst>
              <a:ext uri="{FF2B5EF4-FFF2-40B4-BE49-F238E27FC236}">
                <a16:creationId xmlns:a16="http://schemas.microsoft.com/office/drawing/2014/main" id="{87D69792-687E-CCDA-140C-CD7AAB63A48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99855" y="4151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Free Envelope Clipart Black And White, Download Free Envelope Clipart Black  And White png images, Free ClipArts on Clipart Library">
            <a:extLst>
              <a:ext uri="{FF2B5EF4-FFF2-40B4-BE49-F238E27FC236}">
                <a16:creationId xmlns:a16="http://schemas.microsoft.com/office/drawing/2014/main" id="{9770116E-6631-5FFE-D689-FDAAA0A4D4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34345" y="41606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Free Envelope Clipart Black And White, Download Free Envelope Clipart Black  And White png images, Free ClipArts on Clipart Library">
            <a:extLst>
              <a:ext uri="{FF2B5EF4-FFF2-40B4-BE49-F238E27FC236}">
                <a16:creationId xmlns:a16="http://schemas.microsoft.com/office/drawing/2014/main" id="{27D0AEFF-A52A-015C-38E6-11E3556044F0}"/>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534345" y="415991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Free Envelope Clipart Black And White, Download Free Envelope Clipart Black  And White png images, Free ClipArts on Clipart Library">
            <a:extLst>
              <a:ext uri="{FF2B5EF4-FFF2-40B4-BE49-F238E27FC236}">
                <a16:creationId xmlns:a16="http://schemas.microsoft.com/office/drawing/2014/main" id="{642E2181-8172-AD93-F895-682B5A021C7F}"/>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1361451"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Free Envelope Clipart Black And White, Download Free Envelope Clipart Black  And White png images, Free ClipArts on Clipart Library">
            <a:extLst>
              <a:ext uri="{FF2B5EF4-FFF2-40B4-BE49-F238E27FC236}">
                <a16:creationId xmlns:a16="http://schemas.microsoft.com/office/drawing/2014/main" id="{76921FBE-40DF-A5CA-C70E-FEF0EFAAF9A5}"/>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4155906" y="3252048"/>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032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26 -0.00023 L 0.10378 -0.13495 L 0.23294 -0.13403 " pathEditMode="relative" rAng="0" ptsTypes="AAA">
                                      <p:cBhvr>
                                        <p:cTn id="11" dur="1000" fill="hold"/>
                                        <p:tgtEl>
                                          <p:spTgt spid="48"/>
                                        </p:tgtEl>
                                        <p:attrNameLst>
                                          <p:attrName>ppt_x</p:attrName>
                                          <p:attrName>ppt_y</p:attrName>
                                        </p:attrNameLst>
                                      </p:cBhvr>
                                      <p:rCtr x="11654" y="-6736"/>
                                    </p:animMotion>
                                  </p:childTnLst>
                                </p:cTn>
                              </p:par>
                              <p:par>
                                <p:cTn id="12" presetID="22" presetClass="entr" presetSubtype="8"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4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75E-6 -2.59259E-6 L 0.12592 -2.59259E-6 " pathEditMode="relative" rAng="0" ptsTypes="AA">
                                      <p:cBhvr>
                                        <p:cTn id="23" dur="1000" fill="hold"/>
                                        <p:tgtEl>
                                          <p:spTgt spid="49"/>
                                        </p:tgtEl>
                                        <p:attrNameLst>
                                          <p:attrName>ppt_x</p:attrName>
                                          <p:attrName>ppt_y</p:attrName>
                                        </p:attrNameLst>
                                      </p:cBhvr>
                                      <p:rCtr x="6289" y="0"/>
                                    </p:animMotion>
                                  </p:childTnLst>
                                </p:cTn>
                              </p:par>
                              <p:par>
                                <p:cTn id="24" presetID="22" presetClass="entr" presetSubtype="8"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4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500"/>
                            </p:stCondLst>
                            <p:childTnLst>
                              <p:par>
                                <p:cTn id="38" presetID="1" presetClass="exit" presetSubtype="0" fill="hold" nodeType="afterEffect">
                                  <p:stCondLst>
                                    <p:cond delay="0"/>
                                  </p:stCondLst>
                                  <p:childTnLst>
                                    <p:set>
                                      <p:cBhvr>
                                        <p:cTn id="39" dur="1" fill="hold">
                                          <p:stCondLst>
                                            <p:cond delay="0"/>
                                          </p:stCondLst>
                                        </p:cTn>
                                        <p:tgtEl>
                                          <p:spTgt spid="51"/>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5E-6 0.00069 L 0.03217 0.00671 L 0.10704 0.13541 L 0.23139 0.13541 " pathEditMode="relative" rAng="0" ptsTypes="AAAA">
                                      <p:cBhvr>
                                        <p:cTn id="43" dur="1000" fill="hold"/>
                                        <p:tgtEl>
                                          <p:spTgt spid="52"/>
                                        </p:tgtEl>
                                        <p:attrNameLst>
                                          <p:attrName>ppt_x</p:attrName>
                                          <p:attrName>ppt_y</p:attrName>
                                        </p:attrNameLst>
                                      </p:cBhvr>
                                      <p:rCtr x="11563" y="6736"/>
                                    </p:animMotion>
                                  </p:childTnLst>
                                </p:cTn>
                              </p:par>
                              <p:par>
                                <p:cTn id="44" presetID="22" presetClass="entr" presetSubtype="8"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50"/>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5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00052 0.00069 L -0.05326 -0.0463 L -0.05482 -0.26528 L -0.58946 -0.26366 C -0.58972 -0.17639 -0.59011 -0.08912 -0.59024 -0.00185 L -0.59024 -0.00162 " pathEditMode="relative" rAng="0" ptsTypes="AAAAAA">
                                      <p:cBhvr>
                                        <p:cTn id="55" dur="1000" fill="hold"/>
                                        <p:tgtEl>
                                          <p:spTgt spid="50"/>
                                        </p:tgtEl>
                                        <p:attrNameLst>
                                          <p:attrName>ppt_x</p:attrName>
                                          <p:attrName>ppt_y</p:attrName>
                                        </p:attrNameLst>
                                      </p:cBhvr>
                                      <p:rCtr x="-29492" y="-13310"/>
                                    </p:animMotion>
                                  </p:childTnLst>
                                </p:cTn>
                              </p:par>
                              <p:par>
                                <p:cTn id="56" presetID="22" presetClass="entr" presetSubtype="2"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right)">
                                      <p:cBhvr>
                                        <p:cTn id="58" dur="500"/>
                                        <p:tgtEl>
                                          <p:spTgt spid="45"/>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5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53"/>
                                        </p:tgtEl>
                                      </p:cBhvr>
                                    </p:animEffect>
                                    <p:set>
                                      <p:cBhvr>
                                        <p:cTn id="68" dur="1" fill="hold">
                                          <p:stCondLst>
                                            <p:cond delay="499"/>
                                          </p:stCondLst>
                                        </p:cTn>
                                        <p:tgtEl>
                                          <p:spTgt spid="5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nodeType="clickEffect">
                                  <p:stCondLst>
                                    <p:cond delay="0"/>
                                  </p:stCondLst>
                                  <p:childTnLst>
                                    <p:animMotion origin="layout" path="M -1.875E-6 2.59259E-6 L 0.23255 0.00115 " pathEditMode="relative" rAng="0" ptsTypes="AA">
                                      <p:cBhvr>
                                        <p:cTn id="77" dur="1000" fill="hold"/>
                                        <p:tgtEl>
                                          <p:spTgt spid="54"/>
                                        </p:tgtEl>
                                        <p:attrNameLst>
                                          <p:attrName>ppt_x</p:attrName>
                                          <p:attrName>ppt_y</p:attrName>
                                        </p:attrNameLst>
                                      </p:cBhvr>
                                      <p:rCtr x="11628" y="46"/>
                                    </p:animMotion>
                                  </p:childTnLst>
                                </p:cTn>
                              </p:par>
                              <p:par>
                                <p:cTn id="78" presetID="22" presetClass="entr" presetSubtype="8"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500"/>
                                        <p:tgtEl>
                                          <p:spTgt spid="19"/>
                                        </p:tgtEl>
                                      </p:cBhvr>
                                    </p:animEffec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55"/>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54"/>
                                        </p:tgtEl>
                                        <p:attrNameLst>
                                          <p:attrName>style.visibility</p:attrName>
                                        </p:attrNameLst>
                                      </p:cBhvr>
                                      <p:to>
                                        <p:strVal val="hidden"/>
                                      </p:to>
                                    </p:set>
                                  </p:childTnLst>
                                </p:cTn>
                              </p:par>
                            </p:childTnLst>
                          </p:cTn>
                        </p:par>
                        <p:par>
                          <p:cTn id="86" fill="hold">
                            <p:stCondLst>
                              <p:cond delay="1000"/>
                            </p:stCondLst>
                            <p:childTnLst>
                              <p:par>
                                <p:cTn id="87" presetID="42" presetClass="path" presetSubtype="0" accel="50000" decel="50000" fill="hold" nodeType="afterEffect">
                                  <p:stCondLst>
                                    <p:cond delay="0"/>
                                  </p:stCondLst>
                                  <p:childTnLst>
                                    <p:animMotion origin="layout" path="M -3.75E-6 -3.33333E-6 L 0.12618 -0.00231 " pathEditMode="relative" rAng="0" ptsTypes="AA">
                                      <p:cBhvr>
                                        <p:cTn id="88" dur="1000" fill="hold"/>
                                        <p:tgtEl>
                                          <p:spTgt spid="55"/>
                                        </p:tgtEl>
                                        <p:attrNameLst>
                                          <p:attrName>ppt_x</p:attrName>
                                          <p:attrName>ppt_y</p:attrName>
                                        </p:attrNameLst>
                                      </p:cBhvr>
                                      <p:rCtr x="6302" y="-116"/>
                                    </p:animMotion>
                                  </p:childTnLst>
                                </p:cTn>
                              </p:par>
                              <p:par>
                                <p:cTn id="89" presetID="22" presetClass="entr" presetSubtype="8"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left)">
                                      <p:cBhvr>
                                        <p:cTn id="91" dur="500"/>
                                        <p:tgtEl>
                                          <p:spTgt spid="40"/>
                                        </p:tgtEl>
                                      </p:cBhvr>
                                    </p:animEffect>
                                  </p:childTnLst>
                                </p:cTn>
                              </p:par>
                            </p:childTnLst>
                          </p:cTn>
                        </p:par>
                        <p:par>
                          <p:cTn id="92" fill="hold">
                            <p:stCondLst>
                              <p:cond delay="2000"/>
                            </p:stCondLst>
                            <p:childTnLst>
                              <p:par>
                                <p:cTn id="93" presetID="1" presetClass="entr" presetSubtype="0" fill="hold" nodeType="after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55"/>
                                        </p:tgtEl>
                                        <p:attrNameLst>
                                          <p:attrName>style.visibility</p:attrName>
                                        </p:attrNameLst>
                                      </p:cBhvr>
                                      <p:to>
                                        <p:strVal val="hidden"/>
                                      </p:to>
                                    </p:set>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fade">
                                      <p:cBhvr>
                                        <p:cTn id="100" dur="500"/>
                                        <p:tgtEl>
                                          <p:spTgt spid="57"/>
                                        </p:tgtEl>
                                      </p:cBhvr>
                                    </p:animEffect>
                                  </p:childTnLst>
                                </p:cTn>
                              </p:par>
                              <p:par>
                                <p:cTn id="101" presetID="1" presetClass="exit" presetSubtype="0" fill="hold" nodeType="withEffect">
                                  <p:stCondLst>
                                    <p:cond delay="0"/>
                                  </p:stCondLst>
                                  <p:childTnLst>
                                    <p:set>
                                      <p:cBhvr>
                                        <p:cTn id="102" dur="1" fill="hold">
                                          <p:stCondLst>
                                            <p:cond delay="0"/>
                                          </p:stCondLst>
                                        </p:cTn>
                                        <p:tgtEl>
                                          <p:spTgt spid="56"/>
                                        </p:tgtEl>
                                        <p:attrNameLst>
                                          <p:attrName>style.visibility</p:attrName>
                                        </p:attrNameLst>
                                      </p:cBhvr>
                                      <p:to>
                                        <p:strVal val="hidden"/>
                                      </p:to>
                                    </p:set>
                                  </p:childTnLst>
                                </p:cTn>
                              </p:par>
                            </p:childTnLst>
                          </p:cTn>
                        </p:par>
                        <p:par>
                          <p:cTn id="103" fill="hold">
                            <p:stCondLst>
                              <p:cond delay="2500"/>
                            </p:stCondLst>
                            <p:childTnLst>
                              <p:par>
                                <p:cTn id="104" presetID="42" presetClass="path" presetSubtype="0" accel="50000" decel="50000" fill="hold" nodeType="afterEffect">
                                  <p:stCondLst>
                                    <p:cond delay="0"/>
                                  </p:stCondLst>
                                  <p:childTnLst>
                                    <p:animMotion origin="layout" path="M 5E-6 1.48148E-6 L 0.23139 0.00254 " pathEditMode="relative" rAng="0" ptsTypes="AA">
                                      <p:cBhvr>
                                        <p:cTn id="105" dur="1000" fill="hold"/>
                                        <p:tgtEl>
                                          <p:spTgt spid="57"/>
                                        </p:tgtEl>
                                        <p:attrNameLst>
                                          <p:attrName>ppt_x</p:attrName>
                                          <p:attrName>ppt_y</p:attrName>
                                        </p:attrNameLst>
                                      </p:cBhvr>
                                      <p:rCtr x="11563" y="116"/>
                                    </p:animMotion>
                                  </p:childTnLst>
                                </p:cTn>
                              </p:par>
                              <p:par>
                                <p:cTn id="106" presetID="22" presetClass="entr" presetSubtype="8" fill="hold"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wipe(left)">
                                      <p:cBhvr>
                                        <p:cTn id="108" dur="500"/>
                                        <p:tgtEl>
                                          <p:spTgt spid="43"/>
                                        </p:tgtEl>
                                      </p:cBhvr>
                                    </p:animEffect>
                                  </p:childTnLst>
                                </p:cTn>
                              </p:par>
                            </p:childTnLst>
                          </p:cTn>
                        </p:par>
                        <p:par>
                          <p:cTn id="109" fill="hold">
                            <p:stCondLst>
                              <p:cond delay="3500"/>
                            </p:stCondLst>
                            <p:childTnLst>
                              <p:par>
                                <p:cTn id="110" presetID="1" presetClass="entr" presetSubtype="0" fill="hold" nodeType="afterEffect">
                                  <p:stCondLst>
                                    <p:cond delay="0"/>
                                  </p:stCondLst>
                                  <p:childTnLst>
                                    <p:set>
                                      <p:cBhvr>
                                        <p:cTn id="111" dur="1" fill="hold">
                                          <p:stCondLst>
                                            <p:cond delay="0"/>
                                          </p:stCondLst>
                                        </p:cTn>
                                        <p:tgtEl>
                                          <p:spTgt spid="58"/>
                                        </p:tgtEl>
                                        <p:attrNameLst>
                                          <p:attrName>style.visibility</p:attrName>
                                        </p:attrNameLst>
                                      </p:cBhvr>
                                      <p:to>
                                        <p:strVal val="visible"/>
                                      </p:to>
                                    </p:set>
                                  </p:childTnLst>
                                </p:cTn>
                              </p:par>
                              <p:par>
                                <p:cTn id="112" presetID="1" presetClass="exit" presetSubtype="0" fill="hold" nodeType="withEffect">
                                  <p:stCondLst>
                                    <p:cond delay="0"/>
                                  </p:stCondLst>
                                  <p:childTnLst>
                                    <p:set>
                                      <p:cBhvr>
                                        <p:cTn id="113" dur="1" fill="hold">
                                          <p:stCondLst>
                                            <p:cond delay="0"/>
                                          </p:stCondLst>
                                        </p:cTn>
                                        <p:tgtEl>
                                          <p:spTgt spid="57"/>
                                        </p:tgtEl>
                                        <p:attrNameLst>
                                          <p:attrName>style.visibility</p:attrName>
                                        </p:attrNameLst>
                                      </p:cBhvr>
                                      <p:to>
                                        <p:strVal val="hidden"/>
                                      </p:to>
                                    </p:set>
                                  </p:childTnLst>
                                </p:cTn>
                              </p:par>
                            </p:childTnLst>
                          </p:cTn>
                        </p:par>
                        <p:par>
                          <p:cTn id="114" fill="hold">
                            <p:stCondLst>
                              <p:cond delay="3500"/>
                            </p:stCondLst>
                            <p:childTnLst>
                              <p:par>
                                <p:cTn id="115" presetID="0" presetClass="path" presetSubtype="0" accel="50000" decel="50000" fill="hold" nodeType="afterEffect">
                                  <p:stCondLst>
                                    <p:cond delay="0"/>
                                  </p:stCondLst>
                                  <p:childTnLst>
                                    <p:animMotion origin="layout" path="M -0.00105 0.0044 L -0.05287 -0.0449 L -0.0543 -0.24606 L -0.58894 -0.24537 L -0.59037 -0.0037 " pathEditMode="relative" rAng="0" ptsTypes="AAAAA">
                                      <p:cBhvr>
                                        <p:cTn id="116" dur="1000" fill="hold"/>
                                        <p:tgtEl>
                                          <p:spTgt spid="58"/>
                                        </p:tgtEl>
                                        <p:attrNameLst>
                                          <p:attrName>ppt_x</p:attrName>
                                          <p:attrName>ppt_y</p:attrName>
                                        </p:attrNameLst>
                                      </p:cBhvr>
                                      <p:rCtr x="-29466" y="-12523"/>
                                    </p:animMotion>
                                  </p:childTnLst>
                                </p:cTn>
                              </p:par>
                            </p:childTnLst>
                          </p:cTn>
                        </p:par>
                        <p:par>
                          <p:cTn id="117" fill="hold">
                            <p:stCondLst>
                              <p:cond delay="4500"/>
                            </p:stCondLst>
                            <p:childTnLst>
                              <p:par>
                                <p:cTn id="118" presetID="1" presetClass="entr" presetSubtype="0" fill="hold" nodeType="afterEffect">
                                  <p:stCondLst>
                                    <p:cond delay="0"/>
                                  </p:stCondLst>
                                  <p:childTnLst>
                                    <p:set>
                                      <p:cBhvr>
                                        <p:cTn id="119" dur="1" fill="hold">
                                          <p:stCondLst>
                                            <p:cond delay="0"/>
                                          </p:stCondLst>
                                        </p:cTn>
                                        <p:tgtEl>
                                          <p:spTgt spid="59"/>
                                        </p:tgtEl>
                                        <p:attrNameLst>
                                          <p:attrName>style.visibility</p:attrName>
                                        </p:attrNameLst>
                                      </p:cBhvr>
                                      <p:to>
                                        <p:strVal val="visible"/>
                                      </p:to>
                                    </p:set>
                                  </p:childTnLst>
                                </p:cTn>
                              </p:par>
                              <p:par>
                                <p:cTn id="120" presetID="1" presetClass="exit" presetSubtype="0" fill="hold" nodeType="withEffect">
                                  <p:stCondLst>
                                    <p:cond delay="0"/>
                                  </p:stCondLst>
                                  <p:childTnLst>
                                    <p:set>
                                      <p:cBhvr>
                                        <p:cTn id="121" dur="1" fill="hold">
                                          <p:stCondLst>
                                            <p:cond delay="0"/>
                                          </p:stCondLst>
                                        </p:cTn>
                                        <p:tgtEl>
                                          <p:spTgt spid="58"/>
                                        </p:tgtEl>
                                        <p:attrNameLst>
                                          <p:attrName>style.visibility</p:attrName>
                                        </p:attrNameLst>
                                      </p:cBhvr>
                                      <p:to>
                                        <p:strVal val="hidden"/>
                                      </p:to>
                                    </p:set>
                                  </p:childTnLst>
                                </p:cTn>
                              </p:par>
                            </p:childTnLst>
                          </p:cTn>
                        </p:par>
                        <p:par>
                          <p:cTn id="122" fill="hold">
                            <p:stCondLst>
                              <p:cond delay="4500"/>
                            </p:stCondLst>
                            <p:childTnLst>
                              <p:par>
                                <p:cTn id="123" presetID="9" presetClass="exit" presetSubtype="0" fill="hold" nodeType="afterEffect">
                                  <p:stCondLst>
                                    <p:cond delay="0"/>
                                  </p:stCondLst>
                                  <p:childTnLst>
                                    <p:animEffect transition="out" filter="dissolve">
                                      <p:cBhvr>
                                        <p:cTn id="124" dur="500"/>
                                        <p:tgtEl>
                                          <p:spTgt spid="59"/>
                                        </p:tgtEl>
                                      </p:cBhvr>
                                    </p:animEffect>
                                    <p:set>
                                      <p:cBhvr>
                                        <p:cTn id="125" dur="1" fill="hold">
                                          <p:stCondLst>
                                            <p:cond delay="499"/>
                                          </p:stCondLst>
                                        </p:cTn>
                                        <p:tgtEl>
                                          <p:spTgt spid="59"/>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fade">
                                      <p:cBhvr>
                                        <p:cTn id="130" dur="500"/>
                                        <p:tgtEl>
                                          <p:spTgt spid="60"/>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1.45833E-6 -3.7037E-7 L 0.02422 0.03565 L 0.10078 0.13102 L 0.23164 0.13102 " pathEditMode="relative" rAng="0" ptsTypes="AAAA">
                                      <p:cBhvr>
                                        <p:cTn id="133" dur="1000" fill="hold"/>
                                        <p:tgtEl>
                                          <p:spTgt spid="60"/>
                                        </p:tgtEl>
                                        <p:attrNameLst>
                                          <p:attrName>ppt_x</p:attrName>
                                          <p:attrName>ppt_y</p:attrName>
                                        </p:attrNameLst>
                                      </p:cBhvr>
                                      <p:rCtr x="11576" y="6551"/>
                                    </p:animMotion>
                                  </p:childTnLst>
                                </p:cTn>
                              </p:par>
                              <p:par>
                                <p:cTn id="134" presetID="22" presetClass="entr" presetSubtype="8" fill="hold" nodeType="with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wipe(left)">
                                      <p:cBhvr>
                                        <p:cTn id="136" dur="500"/>
                                        <p:tgtEl>
                                          <p:spTgt spid="28"/>
                                        </p:tgtEl>
                                      </p:cBhvr>
                                    </p:animEffect>
                                  </p:childTnLst>
                                </p:cTn>
                              </p:par>
                            </p:childTnLst>
                          </p:cTn>
                        </p:par>
                        <p:par>
                          <p:cTn id="137" fill="hold">
                            <p:stCondLst>
                              <p:cond delay="1500"/>
                            </p:stCondLst>
                            <p:childTnLst>
                              <p:par>
                                <p:cTn id="138" presetID="1" presetClass="entr" presetSubtype="0" fill="hold" nodeType="afterEffect">
                                  <p:stCondLst>
                                    <p:cond delay="0"/>
                                  </p:stCondLst>
                                  <p:childTnLst>
                                    <p:set>
                                      <p:cBhvr>
                                        <p:cTn id="139" dur="1" fill="hold">
                                          <p:stCondLst>
                                            <p:cond delay="0"/>
                                          </p:stCondLst>
                                        </p:cTn>
                                        <p:tgtEl>
                                          <p:spTgt spid="61"/>
                                        </p:tgtEl>
                                        <p:attrNameLst>
                                          <p:attrName>style.visibility</p:attrName>
                                        </p:attrNameLst>
                                      </p:cBhvr>
                                      <p:to>
                                        <p:strVal val="visible"/>
                                      </p:to>
                                    </p:set>
                                  </p:childTnLst>
                                </p:cTn>
                              </p:par>
                              <p:par>
                                <p:cTn id="140" presetID="1" presetClass="exit" presetSubtype="0" fill="hold" nodeType="withEffect">
                                  <p:stCondLst>
                                    <p:cond delay="0"/>
                                  </p:stCondLst>
                                  <p:childTnLst>
                                    <p:set>
                                      <p:cBhvr>
                                        <p:cTn id="141" dur="1" fill="hold">
                                          <p:stCondLst>
                                            <p:cond delay="0"/>
                                          </p:stCondLst>
                                        </p:cTn>
                                        <p:tgtEl>
                                          <p:spTgt spid="60"/>
                                        </p:tgtEl>
                                        <p:attrNameLst>
                                          <p:attrName>style.visibility</p:attrName>
                                        </p:attrNameLst>
                                      </p:cBhvr>
                                      <p:to>
                                        <p:strVal val="hidden"/>
                                      </p:to>
                                    </p:set>
                                  </p:childTnLst>
                                </p:cTn>
                              </p:par>
                            </p:childTnLst>
                          </p:cTn>
                        </p:par>
                        <p:par>
                          <p:cTn id="142" fill="hold">
                            <p:stCondLst>
                              <p:cond delay="1500"/>
                            </p:stCondLst>
                            <p:childTnLst>
                              <p:par>
                                <p:cTn id="143" presetID="42" presetClass="path" presetSubtype="0" accel="50000" decel="50000" fill="hold" nodeType="afterEffect">
                                  <p:stCondLst>
                                    <p:cond delay="0"/>
                                  </p:stCondLst>
                                  <p:childTnLst>
                                    <p:animMotion origin="layout" path="M -3.75E-6 4.07407E-6 L 0.12592 4.07407E-6 " pathEditMode="relative" rAng="0" ptsTypes="AA">
                                      <p:cBhvr>
                                        <p:cTn id="144" dur="1000" fill="hold"/>
                                        <p:tgtEl>
                                          <p:spTgt spid="61"/>
                                        </p:tgtEl>
                                        <p:attrNameLst>
                                          <p:attrName>ppt_x</p:attrName>
                                          <p:attrName>ppt_y</p:attrName>
                                        </p:attrNameLst>
                                      </p:cBhvr>
                                      <p:rCtr x="6289" y="0"/>
                                    </p:animMotion>
                                  </p:childTnLst>
                                </p:cTn>
                              </p:par>
                              <p:par>
                                <p:cTn id="145" presetID="22" presetClass="entr" presetSubtype="8" fill="hold" nodeType="withEffect">
                                  <p:stCondLst>
                                    <p:cond delay="0"/>
                                  </p:stCondLst>
                                  <p:childTnLst>
                                    <p:set>
                                      <p:cBhvr>
                                        <p:cTn id="146" dur="1" fill="hold">
                                          <p:stCondLst>
                                            <p:cond delay="0"/>
                                          </p:stCondLst>
                                        </p:cTn>
                                        <p:tgtEl>
                                          <p:spTgt spid="41"/>
                                        </p:tgtEl>
                                        <p:attrNameLst>
                                          <p:attrName>style.visibility</p:attrName>
                                        </p:attrNameLst>
                                      </p:cBhvr>
                                      <p:to>
                                        <p:strVal val="visible"/>
                                      </p:to>
                                    </p:set>
                                    <p:animEffect transition="in" filter="wipe(left)">
                                      <p:cBhvr>
                                        <p:cTn id="147" dur="500"/>
                                        <p:tgtEl>
                                          <p:spTgt spid="41"/>
                                        </p:tgtEl>
                                      </p:cBhvr>
                                    </p:animEffect>
                                  </p:childTnLst>
                                </p:cTn>
                              </p:par>
                            </p:childTnLst>
                          </p:cTn>
                        </p:par>
                        <p:par>
                          <p:cTn id="148" fill="hold">
                            <p:stCondLst>
                              <p:cond delay="2500"/>
                            </p:stCondLst>
                            <p:childTnLst>
                              <p:par>
                                <p:cTn id="149" presetID="1" presetClass="entr" presetSubtype="0" fill="hold" nodeType="afterEffect">
                                  <p:stCondLst>
                                    <p:cond delay="0"/>
                                  </p:stCondLst>
                                  <p:childTnLst>
                                    <p:set>
                                      <p:cBhvr>
                                        <p:cTn id="150" dur="1" fill="hold">
                                          <p:stCondLst>
                                            <p:cond delay="0"/>
                                          </p:stCondLst>
                                        </p:cTn>
                                        <p:tgtEl>
                                          <p:spTgt spid="62"/>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61"/>
                                        </p:tgtEl>
                                        <p:attrNameLst>
                                          <p:attrName>style.visibility</p:attrName>
                                        </p:attrNameLst>
                                      </p:cBhvr>
                                      <p:to>
                                        <p:strVal val="hidden"/>
                                      </p:to>
                                    </p:set>
                                  </p:childTnLst>
                                </p:cTn>
                              </p:par>
                            </p:childTnLst>
                          </p:cTn>
                        </p:par>
                        <p:par>
                          <p:cTn id="153" fill="hold">
                            <p:stCondLst>
                              <p:cond delay="2500"/>
                            </p:stCondLst>
                            <p:childTnLst>
                              <p:par>
                                <p:cTn id="154" presetID="10" presetClass="entr" presetSubtype="0" fill="hold" nodeType="afterEffect">
                                  <p:stCondLst>
                                    <p:cond delay="0"/>
                                  </p:stCondLst>
                                  <p:childTnLst>
                                    <p:set>
                                      <p:cBhvr>
                                        <p:cTn id="155" dur="1" fill="hold">
                                          <p:stCondLst>
                                            <p:cond delay="0"/>
                                          </p:stCondLst>
                                        </p:cTn>
                                        <p:tgtEl>
                                          <p:spTgt spid="63"/>
                                        </p:tgtEl>
                                        <p:attrNameLst>
                                          <p:attrName>style.visibility</p:attrName>
                                        </p:attrNameLst>
                                      </p:cBhvr>
                                      <p:to>
                                        <p:strVal val="visible"/>
                                      </p:to>
                                    </p:set>
                                    <p:animEffect transition="in" filter="fade">
                                      <p:cBhvr>
                                        <p:cTn id="156" dur="500"/>
                                        <p:tgtEl>
                                          <p:spTgt spid="63"/>
                                        </p:tgtEl>
                                      </p:cBhvr>
                                    </p:animEffect>
                                  </p:childTnLst>
                                </p:cTn>
                              </p:par>
                              <p:par>
                                <p:cTn id="157" presetID="1" presetClass="exit" presetSubtype="0" fill="hold" nodeType="withEffect">
                                  <p:stCondLst>
                                    <p:cond delay="0"/>
                                  </p:stCondLst>
                                  <p:childTnLst>
                                    <p:set>
                                      <p:cBhvr>
                                        <p:cTn id="158" dur="1" fill="hold">
                                          <p:stCondLst>
                                            <p:cond delay="0"/>
                                          </p:stCondLst>
                                        </p:cTn>
                                        <p:tgtEl>
                                          <p:spTgt spid="62"/>
                                        </p:tgtEl>
                                        <p:attrNameLst>
                                          <p:attrName>style.visibility</p:attrName>
                                        </p:attrNameLst>
                                      </p:cBhvr>
                                      <p:to>
                                        <p:strVal val="hidden"/>
                                      </p:to>
                                    </p:set>
                                  </p:childTnLst>
                                </p:cTn>
                              </p:par>
                            </p:childTnLst>
                          </p:cTn>
                        </p:par>
                        <p:par>
                          <p:cTn id="159" fill="hold">
                            <p:stCondLst>
                              <p:cond delay="3000"/>
                            </p:stCondLst>
                            <p:childTnLst>
                              <p:par>
                                <p:cTn id="160" presetID="0" presetClass="path" presetSubtype="0" accel="50000" decel="50000" fill="hold" nodeType="afterEffect">
                                  <p:stCondLst>
                                    <p:cond delay="0"/>
                                  </p:stCondLst>
                                  <p:childTnLst>
                                    <p:animMotion origin="layout" path="M 5E-6 -0.00115 L 0.03152 -0.00231 L 0.10834 -0.13217 L 0.23112 -0.13217 " pathEditMode="relative" rAng="0" ptsTypes="AAAA">
                                      <p:cBhvr>
                                        <p:cTn id="161" dur="1000" fill="hold"/>
                                        <p:tgtEl>
                                          <p:spTgt spid="63"/>
                                        </p:tgtEl>
                                        <p:attrNameLst>
                                          <p:attrName>ppt_x</p:attrName>
                                          <p:attrName>ppt_y</p:attrName>
                                        </p:attrNameLst>
                                      </p:cBhvr>
                                      <p:rCtr x="11549" y="-6551"/>
                                    </p:animMotion>
                                  </p:childTnLst>
                                </p:cTn>
                              </p:par>
                              <p:par>
                                <p:cTn id="162" presetID="22" presetClass="entr" presetSubtype="8" fill="hold" nodeType="withEffect">
                                  <p:stCondLst>
                                    <p:cond delay="0"/>
                                  </p:stCondLst>
                                  <p:childTnLst>
                                    <p:set>
                                      <p:cBhvr>
                                        <p:cTn id="163" dur="1" fill="hold">
                                          <p:stCondLst>
                                            <p:cond delay="0"/>
                                          </p:stCondLst>
                                        </p:cTn>
                                        <p:tgtEl>
                                          <p:spTgt spid="44"/>
                                        </p:tgtEl>
                                        <p:attrNameLst>
                                          <p:attrName>style.visibility</p:attrName>
                                        </p:attrNameLst>
                                      </p:cBhvr>
                                      <p:to>
                                        <p:strVal val="visible"/>
                                      </p:to>
                                    </p:set>
                                    <p:animEffect transition="in" filter="wipe(left)">
                                      <p:cBhvr>
                                        <p:cTn id="164" dur="500"/>
                                        <p:tgtEl>
                                          <p:spTgt spid="44"/>
                                        </p:tgtEl>
                                      </p:cBhvr>
                                    </p:animEffect>
                                  </p:childTnLst>
                                </p:cTn>
                              </p:par>
                            </p:childTnLst>
                          </p:cTn>
                        </p:par>
                        <p:par>
                          <p:cTn id="165" fill="hold">
                            <p:stCondLst>
                              <p:cond delay="4000"/>
                            </p:stCondLst>
                            <p:childTnLst>
                              <p:par>
                                <p:cTn id="166" presetID="1" presetClass="entr" presetSubtype="0" fill="hold" nodeType="afterEffect">
                                  <p:stCondLst>
                                    <p:cond delay="0"/>
                                  </p:stCondLst>
                                  <p:childTnLst>
                                    <p:set>
                                      <p:cBhvr>
                                        <p:cTn id="167" dur="1" fill="hold">
                                          <p:stCondLst>
                                            <p:cond delay="0"/>
                                          </p:stCondLst>
                                        </p:cTn>
                                        <p:tgtEl>
                                          <p:spTgt spid="64"/>
                                        </p:tgtEl>
                                        <p:attrNameLst>
                                          <p:attrName>style.visibility</p:attrName>
                                        </p:attrNameLst>
                                      </p:cBhvr>
                                      <p:to>
                                        <p:strVal val="visible"/>
                                      </p:to>
                                    </p:set>
                                  </p:childTnLst>
                                </p:cTn>
                              </p:par>
                              <p:par>
                                <p:cTn id="168" presetID="1" presetClass="exit" presetSubtype="0" fill="hold" nodeType="withEffect">
                                  <p:stCondLst>
                                    <p:cond delay="0"/>
                                  </p:stCondLst>
                                  <p:childTnLst>
                                    <p:set>
                                      <p:cBhvr>
                                        <p:cTn id="169" dur="1" fill="hold">
                                          <p:stCondLst>
                                            <p:cond delay="0"/>
                                          </p:stCondLst>
                                        </p:cTn>
                                        <p:tgtEl>
                                          <p:spTgt spid="63"/>
                                        </p:tgtEl>
                                        <p:attrNameLst>
                                          <p:attrName>style.visibility</p:attrName>
                                        </p:attrNameLst>
                                      </p:cBhvr>
                                      <p:to>
                                        <p:strVal val="hidden"/>
                                      </p:to>
                                    </p:set>
                                  </p:childTnLst>
                                </p:cTn>
                              </p:par>
                            </p:childTnLst>
                          </p:cTn>
                        </p:par>
                        <p:par>
                          <p:cTn id="170" fill="hold">
                            <p:stCondLst>
                              <p:cond delay="4000"/>
                            </p:stCondLst>
                            <p:childTnLst>
                              <p:par>
                                <p:cTn id="171" presetID="0" presetClass="path" presetSubtype="0" accel="50000" decel="50000" fill="hold" nodeType="afterEffect">
                                  <p:stCondLst>
                                    <p:cond delay="0"/>
                                  </p:stCondLst>
                                  <p:childTnLst>
                                    <p:animMotion origin="layout" path="M -0.00209 -0.00301 L -0.05287 -0.04421 L -0.05391 -0.24722 L -0.58985 -0.24722 L -0.59232 -0.00393 " pathEditMode="relative" rAng="0" ptsTypes="AAAAA">
                                      <p:cBhvr>
                                        <p:cTn id="172" dur="1000" fill="hold"/>
                                        <p:tgtEl>
                                          <p:spTgt spid="64"/>
                                        </p:tgtEl>
                                        <p:attrNameLst>
                                          <p:attrName>ppt_x</p:attrName>
                                          <p:attrName>ppt_y</p:attrName>
                                        </p:attrNameLst>
                                      </p:cBhvr>
                                      <p:rCtr x="-29518" y="-12222"/>
                                    </p:animMotion>
                                  </p:childTnLst>
                                </p:cTn>
                              </p:par>
                            </p:childTnLst>
                          </p:cTn>
                        </p:par>
                        <p:par>
                          <p:cTn id="173" fill="hold">
                            <p:stCondLst>
                              <p:cond delay="5000"/>
                            </p:stCondLst>
                            <p:childTnLst>
                              <p:par>
                                <p:cTn id="174" presetID="1" presetClass="entr" presetSubtype="0" fill="hold" nodeType="afterEffect">
                                  <p:stCondLst>
                                    <p:cond delay="0"/>
                                  </p:stCondLst>
                                  <p:childTnLst>
                                    <p:set>
                                      <p:cBhvr>
                                        <p:cTn id="175" dur="1" fill="hold">
                                          <p:stCondLst>
                                            <p:cond delay="0"/>
                                          </p:stCondLst>
                                        </p:cTn>
                                        <p:tgtEl>
                                          <p:spTgt spid="65"/>
                                        </p:tgtEl>
                                        <p:attrNameLst>
                                          <p:attrName>style.visibility</p:attrName>
                                        </p:attrNameLst>
                                      </p:cBhvr>
                                      <p:to>
                                        <p:strVal val="visible"/>
                                      </p:to>
                                    </p:set>
                                  </p:childTnLst>
                                </p:cTn>
                              </p:par>
                              <p:par>
                                <p:cTn id="176" presetID="1" presetClass="exit" presetSubtype="0" fill="hold" nodeType="withEffect">
                                  <p:stCondLst>
                                    <p:cond delay="0"/>
                                  </p:stCondLst>
                                  <p:childTnLst>
                                    <p:set>
                                      <p:cBhvr>
                                        <p:cTn id="177" dur="1" fill="hold">
                                          <p:stCondLst>
                                            <p:cond delay="0"/>
                                          </p:stCondLst>
                                        </p:cTn>
                                        <p:tgtEl>
                                          <p:spTgt spid="64"/>
                                        </p:tgtEl>
                                        <p:attrNameLst>
                                          <p:attrName>style.visibility</p:attrName>
                                        </p:attrNameLst>
                                      </p:cBhvr>
                                      <p:to>
                                        <p:strVal val="hidden"/>
                                      </p:to>
                                    </p:set>
                                  </p:childTnLst>
                                </p:cTn>
                              </p:par>
                            </p:childTnLst>
                          </p:cTn>
                        </p:par>
                        <p:par>
                          <p:cTn id="178" fill="hold">
                            <p:stCondLst>
                              <p:cond delay="5000"/>
                            </p:stCondLst>
                            <p:childTnLst>
                              <p:par>
                                <p:cTn id="179" presetID="9" presetClass="exit" presetSubtype="0" fill="hold" nodeType="afterEffect">
                                  <p:stCondLst>
                                    <p:cond delay="0"/>
                                  </p:stCondLst>
                                  <p:childTnLst>
                                    <p:animEffect transition="out" filter="dissolve">
                                      <p:cBhvr>
                                        <p:cTn id="180" dur="500"/>
                                        <p:tgtEl>
                                          <p:spTgt spid="65"/>
                                        </p:tgtEl>
                                      </p:cBhvr>
                                    </p:animEffect>
                                    <p:set>
                                      <p:cBhvr>
                                        <p:cTn id="181"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8D76D-D407-4DED-E304-ECB361E77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7D28A-32D8-8752-D431-1E7ADA4E6285}"/>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D129CE48-422A-B344-921F-082FC135B19E}"/>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Consistency</a:t>
            </a:r>
          </a:p>
        </p:txBody>
      </p:sp>
      <p:sp>
        <p:nvSpPr>
          <p:cNvPr id="4" name="Primary Context Box">
            <a:extLst>
              <a:ext uri="{FF2B5EF4-FFF2-40B4-BE49-F238E27FC236}">
                <a16:creationId xmlns:a16="http://schemas.microsoft.com/office/drawing/2014/main" id="{5B7093C8-F728-4966-0B63-FFF5D94847DB}"/>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Fault Tolerance</a:t>
            </a:r>
          </a:p>
        </p:txBody>
      </p:sp>
      <p:sp>
        <p:nvSpPr>
          <p:cNvPr id="5" name="Secondary Content Box">
            <a:extLst>
              <a:ext uri="{FF2B5EF4-FFF2-40B4-BE49-F238E27FC236}">
                <a16:creationId xmlns:a16="http://schemas.microsoft.com/office/drawing/2014/main" id="{6BB6CFF1-6BF1-A5D4-EECF-E312FA92F8C5}"/>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11" name="Rectangle: Rounded Corners 10">
            <a:extLst>
              <a:ext uri="{FF2B5EF4-FFF2-40B4-BE49-F238E27FC236}">
                <a16:creationId xmlns:a16="http://schemas.microsoft.com/office/drawing/2014/main" id="{1F1ABE6B-9238-4A57-B5B4-0F369AC537D8}"/>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E70FD50A-6F30-0734-E527-84F467C60A35}"/>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89876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52695-CB63-86E1-2144-7CFF3068D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33987-A40A-CFF2-D1E6-946CC7849434}"/>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C2A816CB-1879-9C2C-C79A-EF5A4FF82C6E}"/>
              </a:ext>
            </a:extLst>
          </p:cNvPr>
          <p:cNvSpPr/>
          <p:nvPr/>
        </p:nvSpPr>
        <p:spPr>
          <a:xfrm>
            <a:off x="551426"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4" name="Primary Context Box">
            <a:extLst>
              <a:ext uri="{FF2B5EF4-FFF2-40B4-BE49-F238E27FC236}">
                <a16:creationId xmlns:a16="http://schemas.microsoft.com/office/drawing/2014/main" id="{5834C4AF-6FA2-FDE9-894A-5AEE4C8DC53E}"/>
              </a:ext>
            </a:extLst>
          </p:cNvPr>
          <p:cNvSpPr/>
          <p:nvPr/>
        </p:nvSpPr>
        <p:spPr>
          <a:xfrm>
            <a:off x="4308157"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Compensating Logic</a:t>
            </a:r>
          </a:p>
        </p:txBody>
      </p:sp>
      <p:sp>
        <p:nvSpPr>
          <p:cNvPr id="11" name="Rectangle: Rounded Corners 10">
            <a:extLst>
              <a:ext uri="{FF2B5EF4-FFF2-40B4-BE49-F238E27FC236}">
                <a16:creationId xmlns:a16="http://schemas.microsoft.com/office/drawing/2014/main" id="{8C62FD85-B109-285D-BECA-F3166C7DEB0E}"/>
              </a:ext>
            </a:extLst>
          </p:cNvPr>
          <p:cNvSpPr/>
          <p:nvPr/>
        </p:nvSpPr>
        <p:spPr>
          <a:xfrm>
            <a:off x="551426" y="240480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5" name="Rectangle: Rounded Corners 4">
            <a:extLst>
              <a:ext uri="{FF2B5EF4-FFF2-40B4-BE49-F238E27FC236}">
                <a16:creationId xmlns:a16="http://schemas.microsoft.com/office/drawing/2014/main" id="{F5D3B454-091A-646B-4A25-7BEDFA1C387E}"/>
              </a:ext>
            </a:extLst>
          </p:cNvPr>
          <p:cNvSpPr/>
          <p:nvPr/>
        </p:nvSpPr>
        <p:spPr>
          <a:xfrm>
            <a:off x="4308157" y="240480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6" name="Rectangle: Rounded Corners 5">
            <a:extLst>
              <a:ext uri="{FF2B5EF4-FFF2-40B4-BE49-F238E27FC236}">
                <a16:creationId xmlns:a16="http://schemas.microsoft.com/office/drawing/2014/main" id="{FEFE436F-4172-B829-C8D5-F87FB0F6702A}"/>
              </a:ext>
            </a:extLst>
          </p:cNvPr>
          <p:cNvSpPr/>
          <p:nvPr/>
        </p:nvSpPr>
        <p:spPr>
          <a:xfrm>
            <a:off x="8064888"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Latency</a:t>
            </a:r>
          </a:p>
        </p:txBody>
      </p:sp>
    </p:spTree>
    <p:extLst>
      <p:ext uri="{BB962C8B-B14F-4D97-AF65-F5344CB8AC3E}">
        <p14:creationId xmlns:p14="http://schemas.microsoft.com/office/powerpoint/2010/main" val="167091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252-CD32-4B27-60F9-9070BC611465}"/>
              </a:ext>
            </a:extLst>
          </p:cNvPr>
          <p:cNvSpPr>
            <a:spLocks noGrp="1"/>
          </p:cNvSpPr>
          <p:nvPr>
            <p:ph type="title"/>
          </p:nvPr>
        </p:nvSpPr>
        <p:spPr/>
        <p:txBody>
          <a:bodyPr/>
          <a:lstStyle/>
          <a:p>
            <a:r>
              <a:rPr lang="en-US" dirty="0"/>
              <a:t>Resilience &amp; </a:t>
            </a:r>
            <a:r>
              <a:rPr lang="en-US" dirty="0" err="1"/>
              <a:t>Reliablity</a:t>
            </a:r>
            <a:endParaRPr lang="en-US" dirty="0"/>
          </a:p>
        </p:txBody>
      </p:sp>
      <p:sp>
        <p:nvSpPr>
          <p:cNvPr id="3" name="Text Placeholder 2">
            <a:extLst>
              <a:ext uri="{FF2B5EF4-FFF2-40B4-BE49-F238E27FC236}">
                <a16:creationId xmlns:a16="http://schemas.microsoft.com/office/drawing/2014/main" id="{8875017E-4C80-F15D-0465-078C6C3E91F2}"/>
              </a:ext>
            </a:extLst>
          </p:cNvPr>
          <p:cNvSpPr>
            <a:spLocks noGrp="1"/>
          </p:cNvSpPr>
          <p:nvPr>
            <p:ph type="body" sz="quarter" idx="10"/>
          </p:nvPr>
        </p:nvSpPr>
        <p:spPr/>
        <p:txBody>
          <a:bodyPr/>
          <a:lstStyle/>
          <a:p>
            <a:r>
              <a:rPr lang="en-US" dirty="0"/>
              <a:t>Pattern 1: Circuit Breaker</a:t>
            </a:r>
          </a:p>
        </p:txBody>
      </p:sp>
    </p:spTree>
    <p:extLst>
      <p:ext uri="{BB962C8B-B14F-4D97-AF65-F5344CB8AC3E}">
        <p14:creationId xmlns:p14="http://schemas.microsoft.com/office/powerpoint/2010/main" val="2805776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E06E-7680-9320-70BD-E34FF2255F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7EA17-39C4-1D0C-9E2F-5068A131DC4A}"/>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98F7A08D-7B8A-5357-5756-0C4E9EC9FDCF}"/>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Microservices Architecture</a:t>
            </a:r>
          </a:p>
        </p:txBody>
      </p:sp>
      <p:sp>
        <p:nvSpPr>
          <p:cNvPr id="4" name="Primary Context Box">
            <a:extLst>
              <a:ext uri="{FF2B5EF4-FFF2-40B4-BE49-F238E27FC236}">
                <a16:creationId xmlns:a16="http://schemas.microsoft.com/office/drawing/2014/main" id="{1B83E586-5D98-A8D0-D554-4467B16E4E39}"/>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E-Commerce Order Processing</a:t>
            </a:r>
          </a:p>
        </p:txBody>
      </p:sp>
      <p:sp>
        <p:nvSpPr>
          <p:cNvPr id="5" name="Secondary Content Box">
            <a:extLst>
              <a:ext uri="{FF2B5EF4-FFF2-40B4-BE49-F238E27FC236}">
                <a16:creationId xmlns:a16="http://schemas.microsoft.com/office/drawing/2014/main" id="{0810B9D8-C942-98F7-FAF0-48532572BC5D}"/>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Travel Booking</a:t>
            </a:r>
          </a:p>
        </p:txBody>
      </p:sp>
    </p:spTree>
    <p:extLst>
      <p:ext uri="{BB962C8B-B14F-4D97-AF65-F5344CB8AC3E}">
        <p14:creationId xmlns:p14="http://schemas.microsoft.com/office/powerpoint/2010/main" val="303095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shot of a computer program&#10;&#10;AI-generated content may be incorrect.">
            <a:extLst>
              <a:ext uri="{FF2B5EF4-FFF2-40B4-BE49-F238E27FC236}">
                <a16:creationId xmlns:a16="http://schemas.microsoft.com/office/drawing/2014/main" id="{3EABA4D5-5579-92D5-9AD7-C8561616A3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84094" y="1232694"/>
            <a:ext cx="3781425" cy="4210050"/>
          </a:xfrm>
        </p:spPr>
      </p:pic>
      <p:sp>
        <p:nvSpPr>
          <p:cNvPr id="11" name="Title 3">
            <a:extLst>
              <a:ext uri="{FF2B5EF4-FFF2-40B4-BE49-F238E27FC236}">
                <a16:creationId xmlns:a16="http://schemas.microsoft.com/office/drawing/2014/main" id="{4400F7C5-BA1E-5B83-50FD-6F48D1B2F32A}"/>
              </a:ext>
            </a:extLst>
          </p:cNvPr>
          <p:cNvSpPr>
            <a:spLocks noGrp="1"/>
          </p:cNvSpPr>
          <p:nvPr>
            <p:ph type="title"/>
          </p:nvPr>
        </p:nvSpPr>
        <p:spPr>
          <a:xfrm>
            <a:off x="548640" y="457200"/>
            <a:ext cx="3575304" cy="591312"/>
          </a:xfrm>
        </p:spPr>
        <p:txBody>
          <a:bodyPr/>
          <a:lstStyle/>
          <a:p>
            <a:r>
              <a:rPr lang="en-US" dirty="0"/>
              <a:t>Demonstration</a:t>
            </a:r>
          </a:p>
        </p:txBody>
      </p:sp>
      <p:sp>
        <p:nvSpPr>
          <p:cNvPr id="12" name="Primary Context Box">
            <a:extLst>
              <a:ext uri="{FF2B5EF4-FFF2-40B4-BE49-F238E27FC236}">
                <a16:creationId xmlns:a16="http://schemas.microsoft.com/office/drawing/2014/main" id="{832C9C7A-971E-BFB4-FA65-98929184A677}"/>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Tree>
    <p:extLst>
      <p:ext uri="{BB962C8B-B14F-4D97-AF65-F5344CB8AC3E}">
        <p14:creationId xmlns:p14="http://schemas.microsoft.com/office/powerpoint/2010/main" val="3466211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code&#10;&#10;AI-generated content may be incorrect.">
            <a:extLst>
              <a:ext uri="{FF2B5EF4-FFF2-40B4-BE49-F238E27FC236}">
                <a16:creationId xmlns:a16="http://schemas.microsoft.com/office/drawing/2014/main" id="{53473E3F-ADB0-168D-2163-F6555155500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32515" y="752856"/>
            <a:ext cx="2453076" cy="5587562"/>
          </a:xfrm>
        </p:spPr>
      </p:pic>
      <p:sp>
        <p:nvSpPr>
          <p:cNvPr id="5" name="Title 3">
            <a:extLst>
              <a:ext uri="{FF2B5EF4-FFF2-40B4-BE49-F238E27FC236}">
                <a16:creationId xmlns:a16="http://schemas.microsoft.com/office/drawing/2014/main" id="{47750152-2F1F-266B-1D31-CA9E7FADE4A8}"/>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D6E960DB-0929-290A-E797-77720D7A663C}"/>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4AE4AF19-3EC5-C954-892E-CAD7E8A91E2B}"/>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8362C0B4-297C-B657-7838-B396DC587311}"/>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TextBox 10">
            <a:extLst>
              <a:ext uri="{FF2B5EF4-FFF2-40B4-BE49-F238E27FC236}">
                <a16:creationId xmlns:a16="http://schemas.microsoft.com/office/drawing/2014/main" id="{B6D6A087-4A0B-4DF9-C9CF-94C8235ABFB4}"/>
              </a:ext>
            </a:extLst>
          </p:cNvPr>
          <p:cNvSpPr txBox="1"/>
          <p:nvPr/>
        </p:nvSpPr>
        <p:spPr>
          <a:xfrm>
            <a:off x="7889357" y="871869"/>
            <a:ext cx="2922210" cy="2062103"/>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200" dirty="0" err="1"/>
              <a:t>saga.order</a:t>
            </a:r>
            <a:endParaRPr lang="en-US" sz="3200" dirty="0"/>
          </a:p>
          <a:p>
            <a:r>
              <a:rPr lang="en-US" sz="3200" dirty="0" err="1"/>
              <a:t>saga.payment</a:t>
            </a:r>
            <a:endParaRPr lang="en-US" sz="3200" dirty="0"/>
          </a:p>
          <a:p>
            <a:r>
              <a:rPr lang="en-US" sz="3200" dirty="0" err="1"/>
              <a:t>saga.inventory</a:t>
            </a:r>
            <a:endParaRPr lang="en-US" sz="3200" dirty="0"/>
          </a:p>
          <a:p>
            <a:r>
              <a:rPr lang="en-US" sz="3200" dirty="0" err="1"/>
              <a:t>saga.completion</a:t>
            </a:r>
            <a:endParaRPr lang="en-US" sz="3200" dirty="0"/>
          </a:p>
        </p:txBody>
      </p:sp>
    </p:spTree>
    <p:extLst>
      <p:ext uri="{BB962C8B-B14F-4D97-AF65-F5344CB8AC3E}">
        <p14:creationId xmlns:p14="http://schemas.microsoft.com/office/powerpoint/2010/main" val="3161998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omputer code&#10;&#10;AI-generated content may be incorrect.">
            <a:extLst>
              <a:ext uri="{FF2B5EF4-FFF2-40B4-BE49-F238E27FC236}">
                <a16:creationId xmlns:a16="http://schemas.microsoft.com/office/drawing/2014/main" id="{1167239D-34CC-A546-2BC5-C01E08CB7651}"/>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07904" y="1048512"/>
            <a:ext cx="7335837" cy="2121779"/>
          </a:xfrm>
        </p:spPr>
      </p:pic>
      <p:sp>
        <p:nvSpPr>
          <p:cNvPr id="5" name="Title 3">
            <a:extLst>
              <a:ext uri="{FF2B5EF4-FFF2-40B4-BE49-F238E27FC236}">
                <a16:creationId xmlns:a16="http://schemas.microsoft.com/office/drawing/2014/main" id="{5CEE76CD-13CE-074A-EA42-94A70E91E17F}"/>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D6296FDE-C98C-3FE8-84B4-CDA0A3326101}"/>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ED9761E0-251C-1D77-61DA-7643EA63489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C294177E-1D9E-5207-A0F8-713959AE9543}"/>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0CECA1A0-F105-3FE8-BA0D-F96ED8EF4A49}"/>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10" name="Rectangle: Rounded Corners 9">
            <a:extLst>
              <a:ext uri="{FF2B5EF4-FFF2-40B4-BE49-F238E27FC236}">
                <a16:creationId xmlns:a16="http://schemas.microsoft.com/office/drawing/2014/main" id="{FDAFA923-1214-A6BA-2A52-6603F0CFD931}"/>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045512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 shot of a computer code&#10;&#10;AI-generated content may be incorrect.">
            <a:extLst>
              <a:ext uri="{FF2B5EF4-FFF2-40B4-BE49-F238E27FC236}">
                <a16:creationId xmlns:a16="http://schemas.microsoft.com/office/drawing/2014/main" id="{75AE680E-B19E-5C45-A353-B9EEB3AE829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617797" y="752855"/>
            <a:ext cx="2973849" cy="5556973"/>
          </a:xfrm>
        </p:spPr>
      </p:pic>
      <p:sp>
        <p:nvSpPr>
          <p:cNvPr id="5" name="Title 3">
            <a:extLst>
              <a:ext uri="{FF2B5EF4-FFF2-40B4-BE49-F238E27FC236}">
                <a16:creationId xmlns:a16="http://schemas.microsoft.com/office/drawing/2014/main" id="{AB6B4449-485A-0722-DE86-B5DAA291D5B5}"/>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797EA98D-0187-B4E8-8A3D-E9DDE43E1F59}"/>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2F3CFFD0-BBF0-800D-62A0-ED183005055F}"/>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474E2AFB-64CD-4BF0-5B33-C612DE924A3C}"/>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0F714B0E-6B80-C200-3E4F-01BE3DE95B5B}"/>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10" name="Rectangle: Rounded Corners 9">
            <a:extLst>
              <a:ext uri="{FF2B5EF4-FFF2-40B4-BE49-F238E27FC236}">
                <a16:creationId xmlns:a16="http://schemas.microsoft.com/office/drawing/2014/main" id="{FC64E336-D06A-28FD-892B-F62C7EAAD6D0}"/>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4" name="Picture 13" descr="A screenshot of a computer program&#10;&#10;AI-generated content may be incorrect.">
            <a:extLst>
              <a:ext uri="{FF2B5EF4-FFF2-40B4-BE49-F238E27FC236}">
                <a16:creationId xmlns:a16="http://schemas.microsoft.com/office/drawing/2014/main" id="{7811BC78-313F-FC69-155C-E668B85B39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17797" y="838485"/>
            <a:ext cx="6195187" cy="5385711"/>
          </a:xfrm>
          <a:prstGeom prst="rect">
            <a:avLst/>
          </a:prstGeom>
        </p:spPr>
      </p:pic>
      <p:pic>
        <p:nvPicPr>
          <p:cNvPr id="16" name="Picture 15" descr="A computer screen shot of a program&#10;&#10;AI-generated content may be incorrect.">
            <a:extLst>
              <a:ext uri="{FF2B5EF4-FFF2-40B4-BE49-F238E27FC236}">
                <a16:creationId xmlns:a16="http://schemas.microsoft.com/office/drawing/2014/main" id="{8948F3C2-6317-9936-6401-9E23F165C40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6209" y="2149481"/>
            <a:ext cx="8382000" cy="3019425"/>
          </a:xfrm>
          <a:prstGeom prst="rect">
            <a:avLst/>
          </a:prstGeom>
        </p:spPr>
      </p:pic>
      <p:pic>
        <p:nvPicPr>
          <p:cNvPr id="18" name="Picture 17" descr="A screenshot of a computer code&#10;&#10;AI-generated content may be incorrect.">
            <a:extLst>
              <a:ext uri="{FF2B5EF4-FFF2-40B4-BE49-F238E27FC236}">
                <a16:creationId xmlns:a16="http://schemas.microsoft.com/office/drawing/2014/main" id="{42D368DC-C142-1E3F-261D-97F48A3CCF0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28322" y="838485"/>
            <a:ext cx="4905038" cy="5556973"/>
          </a:xfrm>
          <a:prstGeom prst="rect">
            <a:avLst/>
          </a:prstGeom>
        </p:spPr>
      </p:pic>
    </p:spTree>
    <p:extLst>
      <p:ext uri="{BB962C8B-B14F-4D97-AF65-F5344CB8AC3E}">
        <p14:creationId xmlns:p14="http://schemas.microsoft.com/office/powerpoint/2010/main" val="42903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2"/>
                                        </p:tgtEl>
                                        <p:attrNameLst>
                                          <p:attrName>style.opacity</p:attrName>
                                        </p:attrNameLst>
                                      </p:cBhvr>
                                      <p:to>
                                        <p:strVal val="0.25"/>
                                      </p:to>
                                    </p:set>
                                    <p:animEffect filter="image" prLst="opacity: 0.25">
                                      <p:cBhvr rctx="IE">
                                        <p:cTn id="7" dur="indefinite"/>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53" presetClass="entr" presetSubtype="16"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par>
                                <p:cTn id="28" presetID="53"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computer screen shot of a program code&#10;&#10;AI-generated content may be incorrect.">
            <a:extLst>
              <a:ext uri="{FF2B5EF4-FFF2-40B4-BE49-F238E27FC236}">
                <a16:creationId xmlns:a16="http://schemas.microsoft.com/office/drawing/2014/main" id="{25A6E27C-9BF6-65CC-8A55-4FA6D75D3901}"/>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07523" y="752856"/>
            <a:ext cx="7755669" cy="3797879"/>
          </a:xfrm>
        </p:spPr>
      </p:pic>
      <p:sp>
        <p:nvSpPr>
          <p:cNvPr id="5" name="Title 3">
            <a:extLst>
              <a:ext uri="{FF2B5EF4-FFF2-40B4-BE49-F238E27FC236}">
                <a16:creationId xmlns:a16="http://schemas.microsoft.com/office/drawing/2014/main" id="{74F94CC2-1D4A-F616-8AAD-E266AD133DB2}"/>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28631C64-CB64-0024-F67B-DC24CCFBBD62}"/>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6A2218F1-6066-91D2-44ED-56A4468BFE70}"/>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A43E0AA0-4594-95A3-7406-3D11CA5F9356}"/>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9DAB5EB8-4259-D0A6-2761-31854EAFE083}"/>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10" name="Rectangle: Rounded Corners 9">
            <a:extLst>
              <a:ext uri="{FF2B5EF4-FFF2-40B4-BE49-F238E27FC236}">
                <a16:creationId xmlns:a16="http://schemas.microsoft.com/office/drawing/2014/main" id="{BF7A9A2F-D892-305D-A8DF-9D816DE31404}"/>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309B0194-EDD5-664B-17B4-FF6FED9DC634}"/>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Services</a:t>
            </a:r>
          </a:p>
        </p:txBody>
      </p:sp>
      <p:sp>
        <p:nvSpPr>
          <p:cNvPr id="12" name="Rectangle: Rounded Corners 11">
            <a:extLst>
              <a:ext uri="{FF2B5EF4-FFF2-40B4-BE49-F238E27FC236}">
                <a16:creationId xmlns:a16="http://schemas.microsoft.com/office/drawing/2014/main" id="{42C5C646-CFBC-6EC0-98CB-12D3EF136329}"/>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TextBox 14">
            <a:extLst>
              <a:ext uri="{FF2B5EF4-FFF2-40B4-BE49-F238E27FC236}">
                <a16:creationId xmlns:a16="http://schemas.microsoft.com/office/drawing/2014/main" id="{F517F600-1A7A-3B6C-093E-4B76DBF02959}"/>
              </a:ext>
            </a:extLst>
          </p:cNvPr>
          <p:cNvSpPr txBox="1"/>
          <p:nvPr/>
        </p:nvSpPr>
        <p:spPr>
          <a:xfrm>
            <a:off x="1015671" y="3598884"/>
            <a:ext cx="2640851" cy="584775"/>
          </a:xfrm>
          <a:prstGeom prst="rect">
            <a:avLst/>
          </a:prstGeom>
          <a:noFill/>
        </p:spPr>
        <p:txBody>
          <a:bodyPr wrap="none" rtlCol="0">
            <a:spAutoFit/>
          </a:bodyPr>
          <a:lstStyle/>
          <a:p>
            <a:r>
              <a:rPr lang="en-US" sz="3200" b="1" dirty="0">
                <a:solidFill>
                  <a:schemeClr val="accent6"/>
                </a:solidFill>
              </a:rPr>
              <a:t>Service Helper</a:t>
            </a:r>
          </a:p>
        </p:txBody>
      </p:sp>
    </p:spTree>
    <p:extLst>
      <p:ext uri="{BB962C8B-B14F-4D97-AF65-F5344CB8AC3E}">
        <p14:creationId xmlns:p14="http://schemas.microsoft.com/office/powerpoint/2010/main" val="3774589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computer code with many colored text&#10;&#10;AI-generated content may be incorrect.">
            <a:extLst>
              <a:ext uri="{FF2B5EF4-FFF2-40B4-BE49-F238E27FC236}">
                <a16:creationId xmlns:a16="http://schemas.microsoft.com/office/drawing/2014/main" id="{8F24FD34-4886-A9D9-E912-D73EC2FBD4A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37266" y="752856"/>
            <a:ext cx="6633382" cy="5467191"/>
          </a:xfrm>
        </p:spPr>
      </p:pic>
      <p:sp>
        <p:nvSpPr>
          <p:cNvPr id="5" name="Title 3">
            <a:extLst>
              <a:ext uri="{FF2B5EF4-FFF2-40B4-BE49-F238E27FC236}">
                <a16:creationId xmlns:a16="http://schemas.microsoft.com/office/drawing/2014/main" id="{DD084CD2-0D9C-04EC-833C-63B2D94AA09A}"/>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B6CA50DE-6F50-BF1F-5ACF-583BA35B33B1}"/>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9A221171-9B67-A84F-225B-9C7EAB759F73}"/>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C7B3EC04-1697-2B1B-7ED2-F3BE766E816E}"/>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7C94C89C-E379-600B-8780-02BF3FB4C818}"/>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10" name="Rectangle: Rounded Corners 9">
            <a:extLst>
              <a:ext uri="{FF2B5EF4-FFF2-40B4-BE49-F238E27FC236}">
                <a16:creationId xmlns:a16="http://schemas.microsoft.com/office/drawing/2014/main" id="{B5205627-36C1-2813-C81F-ECD0522C41B0}"/>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99131449-C473-7360-F5D4-266328466713}"/>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Services</a:t>
            </a:r>
          </a:p>
        </p:txBody>
      </p:sp>
      <p:sp>
        <p:nvSpPr>
          <p:cNvPr id="12" name="Rectangle: Rounded Corners 11">
            <a:extLst>
              <a:ext uri="{FF2B5EF4-FFF2-40B4-BE49-F238E27FC236}">
                <a16:creationId xmlns:a16="http://schemas.microsoft.com/office/drawing/2014/main" id="{DE97E76C-0E7A-1045-5CB8-BCDFB6146795}"/>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TextBox 12">
            <a:extLst>
              <a:ext uri="{FF2B5EF4-FFF2-40B4-BE49-F238E27FC236}">
                <a16:creationId xmlns:a16="http://schemas.microsoft.com/office/drawing/2014/main" id="{FE4767AB-1D33-001D-CBED-2714C880E7D5}"/>
              </a:ext>
            </a:extLst>
          </p:cNvPr>
          <p:cNvSpPr txBox="1"/>
          <p:nvPr/>
        </p:nvSpPr>
        <p:spPr>
          <a:xfrm>
            <a:off x="1425238" y="3598884"/>
            <a:ext cx="1821717" cy="584775"/>
          </a:xfrm>
          <a:prstGeom prst="rect">
            <a:avLst/>
          </a:prstGeom>
          <a:noFill/>
        </p:spPr>
        <p:txBody>
          <a:bodyPr wrap="none" rtlCol="0">
            <a:spAutoFit/>
          </a:bodyPr>
          <a:lstStyle/>
          <a:p>
            <a:r>
              <a:rPr lang="en-US" sz="3200" b="1" dirty="0">
                <a:solidFill>
                  <a:schemeClr val="accent6"/>
                </a:solidFill>
              </a:rPr>
              <a:t>Inventory</a:t>
            </a:r>
          </a:p>
        </p:txBody>
      </p:sp>
    </p:spTree>
    <p:extLst>
      <p:ext uri="{BB962C8B-B14F-4D97-AF65-F5344CB8AC3E}">
        <p14:creationId xmlns:p14="http://schemas.microsoft.com/office/powerpoint/2010/main" val="2330340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8807C-83D3-FC42-989F-0E8AA0CF3ECD}"/>
            </a:ext>
          </a:extLst>
        </p:cNvPr>
        <p:cNvGrpSpPr/>
        <p:nvPr/>
      </p:nvGrpSpPr>
      <p:grpSpPr>
        <a:xfrm>
          <a:off x="0" y="0"/>
          <a:ext cx="0" cy="0"/>
          <a:chOff x="0" y="0"/>
          <a:chExt cx="0" cy="0"/>
        </a:xfrm>
      </p:grpSpPr>
      <p:pic>
        <p:nvPicPr>
          <p:cNvPr id="3" name="Picture 2" descr="A screen shot of a computer code&#10;&#10;AI-generated content may be incorrect.">
            <a:extLst>
              <a:ext uri="{FF2B5EF4-FFF2-40B4-BE49-F238E27FC236}">
                <a16:creationId xmlns:a16="http://schemas.microsoft.com/office/drawing/2014/main" id="{FFEFB760-86B6-7EE2-3532-114ACA8BC5A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4437266" y="752856"/>
            <a:ext cx="6633382" cy="5467191"/>
          </a:xfrm>
          <a:prstGeom prst="rect">
            <a:avLst/>
          </a:prstGeom>
        </p:spPr>
      </p:pic>
      <p:sp>
        <p:nvSpPr>
          <p:cNvPr id="5" name="Title 3">
            <a:extLst>
              <a:ext uri="{FF2B5EF4-FFF2-40B4-BE49-F238E27FC236}">
                <a16:creationId xmlns:a16="http://schemas.microsoft.com/office/drawing/2014/main" id="{846CBC66-8DE8-7731-65AE-E05CBE4FE889}"/>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2AF49C54-A612-CD35-A276-8E08CA5DC5AE}"/>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4A70E699-E448-C8F5-BFC4-B8D298272DF1}"/>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8117FED9-624A-B697-75C0-9F9ACF48ED17}"/>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9A25ABB7-0E47-74D6-85B7-77C33E4956EE}"/>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10" name="Rectangle: Rounded Corners 9">
            <a:extLst>
              <a:ext uri="{FF2B5EF4-FFF2-40B4-BE49-F238E27FC236}">
                <a16:creationId xmlns:a16="http://schemas.microsoft.com/office/drawing/2014/main" id="{24C0F9B5-3314-1C2C-F3F7-C67EFC959DF8}"/>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8D07B669-76CA-3961-CF2C-CD9CD72CBABA}"/>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Services</a:t>
            </a:r>
          </a:p>
        </p:txBody>
      </p:sp>
      <p:sp>
        <p:nvSpPr>
          <p:cNvPr id="12" name="Rectangle: Rounded Corners 11">
            <a:extLst>
              <a:ext uri="{FF2B5EF4-FFF2-40B4-BE49-F238E27FC236}">
                <a16:creationId xmlns:a16="http://schemas.microsoft.com/office/drawing/2014/main" id="{D673E7C3-82BC-8860-AB91-997F1A037EDE}"/>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TextBox 12">
            <a:extLst>
              <a:ext uri="{FF2B5EF4-FFF2-40B4-BE49-F238E27FC236}">
                <a16:creationId xmlns:a16="http://schemas.microsoft.com/office/drawing/2014/main" id="{0E574AAB-FD73-892C-EA67-55642A865DB4}"/>
              </a:ext>
            </a:extLst>
          </p:cNvPr>
          <p:cNvSpPr txBox="1"/>
          <p:nvPr/>
        </p:nvSpPr>
        <p:spPr>
          <a:xfrm>
            <a:off x="1748532" y="3598884"/>
            <a:ext cx="1175130" cy="584775"/>
          </a:xfrm>
          <a:prstGeom prst="rect">
            <a:avLst/>
          </a:prstGeom>
          <a:noFill/>
        </p:spPr>
        <p:txBody>
          <a:bodyPr wrap="none" rtlCol="0">
            <a:spAutoFit/>
          </a:bodyPr>
          <a:lstStyle/>
          <a:p>
            <a:r>
              <a:rPr lang="en-US" sz="3200" b="1" dirty="0">
                <a:solidFill>
                  <a:schemeClr val="accent6"/>
                </a:solidFill>
              </a:rPr>
              <a:t>Order</a:t>
            </a:r>
          </a:p>
        </p:txBody>
      </p:sp>
    </p:spTree>
    <p:extLst>
      <p:ext uri="{BB962C8B-B14F-4D97-AF65-F5344CB8AC3E}">
        <p14:creationId xmlns:p14="http://schemas.microsoft.com/office/powerpoint/2010/main" val="102789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DD1E0-77C9-73EF-A463-02E8581254B8}"/>
            </a:ext>
          </a:extLst>
        </p:cNvPr>
        <p:cNvGrpSpPr/>
        <p:nvPr/>
      </p:nvGrpSpPr>
      <p:grpSpPr>
        <a:xfrm>
          <a:off x="0" y="0"/>
          <a:ext cx="0" cy="0"/>
          <a:chOff x="0" y="0"/>
          <a:chExt cx="0" cy="0"/>
        </a:xfrm>
      </p:grpSpPr>
      <p:pic>
        <p:nvPicPr>
          <p:cNvPr id="4" name="Picture 3" descr="A screen shot of a computer code&#10;&#10;AI-generated content may be incorrect.">
            <a:extLst>
              <a:ext uri="{FF2B5EF4-FFF2-40B4-BE49-F238E27FC236}">
                <a16:creationId xmlns:a16="http://schemas.microsoft.com/office/drawing/2014/main" id="{2B3CA0B6-45B3-8E32-0E7E-A5536085D2D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4437266" y="752856"/>
            <a:ext cx="6633382" cy="5467191"/>
          </a:xfrm>
          <a:prstGeom prst="rect">
            <a:avLst/>
          </a:prstGeom>
        </p:spPr>
      </p:pic>
      <p:sp>
        <p:nvSpPr>
          <p:cNvPr id="5" name="Title 3">
            <a:extLst>
              <a:ext uri="{FF2B5EF4-FFF2-40B4-BE49-F238E27FC236}">
                <a16:creationId xmlns:a16="http://schemas.microsoft.com/office/drawing/2014/main" id="{D7A4F3BF-119B-2A55-15F1-6C4D12AD20C1}"/>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1ED00A0E-2975-94AC-34DD-9CB5EDACC41A}"/>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1396ADDF-0B32-8181-9791-D97DA8F5EA4A}"/>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DD29ABD9-B486-8694-FA0C-77943F349C93}"/>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CBB4E19E-33E1-2097-9DA4-D9FAD50B7778}"/>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10" name="Rectangle: Rounded Corners 9">
            <a:extLst>
              <a:ext uri="{FF2B5EF4-FFF2-40B4-BE49-F238E27FC236}">
                <a16:creationId xmlns:a16="http://schemas.microsoft.com/office/drawing/2014/main" id="{A77CBAC9-C34C-3195-4C0B-3F8C6019F1DE}"/>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7C3E1548-39FD-1FC6-8CBE-20A6DDD628FD}"/>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Services</a:t>
            </a:r>
          </a:p>
        </p:txBody>
      </p:sp>
      <p:sp>
        <p:nvSpPr>
          <p:cNvPr id="12" name="Rectangle: Rounded Corners 11">
            <a:extLst>
              <a:ext uri="{FF2B5EF4-FFF2-40B4-BE49-F238E27FC236}">
                <a16:creationId xmlns:a16="http://schemas.microsoft.com/office/drawing/2014/main" id="{5E14CDE0-E30A-C652-0835-D9EDF3D6F060}"/>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TextBox 12">
            <a:extLst>
              <a:ext uri="{FF2B5EF4-FFF2-40B4-BE49-F238E27FC236}">
                <a16:creationId xmlns:a16="http://schemas.microsoft.com/office/drawing/2014/main" id="{3F19840B-DFA4-6BAD-9B0F-A9070D9867E0}"/>
              </a:ext>
            </a:extLst>
          </p:cNvPr>
          <p:cNvSpPr txBox="1"/>
          <p:nvPr/>
        </p:nvSpPr>
        <p:spPr>
          <a:xfrm>
            <a:off x="1495161" y="3598884"/>
            <a:ext cx="1681871" cy="584775"/>
          </a:xfrm>
          <a:prstGeom prst="rect">
            <a:avLst/>
          </a:prstGeom>
          <a:noFill/>
        </p:spPr>
        <p:txBody>
          <a:bodyPr wrap="none" rtlCol="0">
            <a:spAutoFit/>
          </a:bodyPr>
          <a:lstStyle/>
          <a:p>
            <a:r>
              <a:rPr lang="en-US" sz="3200" b="1" dirty="0">
                <a:solidFill>
                  <a:schemeClr val="accent6"/>
                </a:solidFill>
              </a:rPr>
              <a:t>Payment</a:t>
            </a:r>
          </a:p>
        </p:txBody>
      </p:sp>
    </p:spTree>
    <p:extLst>
      <p:ext uri="{BB962C8B-B14F-4D97-AF65-F5344CB8AC3E}">
        <p14:creationId xmlns:p14="http://schemas.microsoft.com/office/powerpoint/2010/main" val="2164454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F07E9A59-B51F-F45D-5433-46E945713785}"/>
              </a:ext>
            </a:extLst>
          </p:cNvPr>
          <p:cNvSpPr>
            <a:spLocks noGrp="1"/>
          </p:cNvSpPr>
          <p:nvPr>
            <p:ph type="title"/>
          </p:nvPr>
        </p:nvSpPr>
        <p:spPr>
          <a:xfrm>
            <a:off x="548640" y="457200"/>
            <a:ext cx="3575304" cy="591312"/>
          </a:xfrm>
        </p:spPr>
        <p:txBody>
          <a:bodyPr/>
          <a:lstStyle/>
          <a:p>
            <a:r>
              <a:rPr lang="en-US" dirty="0"/>
              <a:t>Documentation</a:t>
            </a:r>
          </a:p>
        </p:txBody>
      </p:sp>
      <p:sp>
        <p:nvSpPr>
          <p:cNvPr id="6" name="Primary Context Box">
            <a:extLst>
              <a:ext uri="{FF2B5EF4-FFF2-40B4-BE49-F238E27FC236}">
                <a16:creationId xmlns:a16="http://schemas.microsoft.com/office/drawing/2014/main" id="{D286AD46-F1B1-3B3D-6E1F-D68120E0F1B3}"/>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76516B62-251E-DDCE-0E50-22F9E8BE963B}"/>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7518902F-D75A-C118-C28A-37C9AC07A5DD}"/>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42DBB587-1ECB-25D9-62F6-CE54BC597BB6}"/>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10" name="Rectangle: Rounded Corners 9">
            <a:extLst>
              <a:ext uri="{FF2B5EF4-FFF2-40B4-BE49-F238E27FC236}">
                <a16:creationId xmlns:a16="http://schemas.microsoft.com/office/drawing/2014/main" id="{A865E8BA-55CD-6632-B18E-724A10F092B9}"/>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2808BD27-1771-FC47-C7BA-420C85F04D7C}"/>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Services</a:t>
            </a:r>
          </a:p>
        </p:txBody>
      </p:sp>
      <p:sp>
        <p:nvSpPr>
          <p:cNvPr id="12" name="Rectangle: Rounded Corners 11">
            <a:extLst>
              <a:ext uri="{FF2B5EF4-FFF2-40B4-BE49-F238E27FC236}">
                <a16:creationId xmlns:a16="http://schemas.microsoft.com/office/drawing/2014/main" id="{DA3F2267-F235-A3AC-D54D-385F9582FCF7}"/>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453B2263-8F12-6581-AA46-76116EEE3C0C}"/>
              </a:ext>
            </a:extLst>
          </p:cNvPr>
          <p:cNvSpPr/>
          <p:nvPr/>
        </p:nvSpPr>
        <p:spPr>
          <a:xfrm>
            <a:off x="548254"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4" name="Rectangle: Rounded Corners 13">
            <a:extLst>
              <a:ext uri="{FF2B5EF4-FFF2-40B4-BE49-F238E27FC236}">
                <a16:creationId xmlns:a16="http://schemas.microsoft.com/office/drawing/2014/main" id="{4A1B9FBC-7F19-8709-0F24-6E9FD3C0D499}"/>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6" name="Content Placeholder 15" descr="A screenshot of a computer&#10;&#10;AI-generated content may be incorrect.">
            <a:extLst>
              <a:ext uri="{FF2B5EF4-FFF2-40B4-BE49-F238E27FC236}">
                <a16:creationId xmlns:a16="http://schemas.microsoft.com/office/drawing/2014/main" id="{318BC3B6-7222-7C16-9D52-90E5463C005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49490" y="1704975"/>
            <a:ext cx="5638800" cy="3448050"/>
          </a:xfrm>
        </p:spPr>
      </p:pic>
      <p:pic>
        <p:nvPicPr>
          <p:cNvPr id="19" name="Picture 18" descr="A screenshot of a computer&#10;&#10;AI-generated content may be incorrect.">
            <a:extLst>
              <a:ext uri="{FF2B5EF4-FFF2-40B4-BE49-F238E27FC236}">
                <a16:creationId xmlns:a16="http://schemas.microsoft.com/office/drawing/2014/main" id="{5E7B43C9-F997-AD3B-1E59-73AFDAF1AB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03712" y="132936"/>
            <a:ext cx="5638800" cy="2362200"/>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92EBA064-6DDC-3256-BAAC-97D3FC7A029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87054" y="2133600"/>
            <a:ext cx="5638800" cy="2362200"/>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17746B36-9977-9C55-941F-CFBC75709F4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03712" y="4071286"/>
            <a:ext cx="5638800" cy="2362200"/>
          </a:xfrm>
          <a:prstGeom prst="rect">
            <a:avLst/>
          </a:prstGeom>
        </p:spPr>
      </p:pic>
      <p:pic>
        <p:nvPicPr>
          <p:cNvPr id="47" name="Picture 46" descr="A screenshot of a computer&#10;&#10;AI-generated content may be incorrect.">
            <a:extLst>
              <a:ext uri="{FF2B5EF4-FFF2-40B4-BE49-F238E27FC236}">
                <a16:creationId xmlns:a16="http://schemas.microsoft.com/office/drawing/2014/main" id="{B1D90953-04E0-8094-F655-31DEAF1CCABA}"/>
              </a:ext>
            </a:extLst>
          </p:cNvPr>
          <p:cNvPicPr>
            <a:picLocks noChangeAspect="1"/>
          </p:cNvPicPr>
          <p:nvPr/>
        </p:nvPicPr>
        <p:blipFill rotWithShape="1">
          <a:blip r:embed="rId6">
            <a:extLst>
              <a:ext uri="{28A0092B-C50C-407E-A947-70E740481C1C}">
                <a14:useLocalDpi xmlns:a14="http://schemas.microsoft.com/office/drawing/2010/main"/>
              </a:ext>
            </a:extLst>
          </a:blip>
          <a:srcRect/>
          <a:stretch>
            <a:fillRect/>
          </a:stretch>
        </p:blipFill>
        <p:spPr>
          <a:xfrm>
            <a:off x="349490" y="1704975"/>
            <a:ext cx="5638800" cy="3448050"/>
          </a:xfrm>
          <a:prstGeom prst="rect">
            <a:avLst/>
          </a:prstGeom>
        </p:spPr>
      </p:pic>
      <p:pic>
        <p:nvPicPr>
          <p:cNvPr id="49" name="Picture 48" descr="A screenshot of a computer program&#10;&#10;AI-generated content may be incorrect.">
            <a:extLst>
              <a:ext uri="{FF2B5EF4-FFF2-40B4-BE49-F238E27FC236}">
                <a16:creationId xmlns:a16="http://schemas.microsoft.com/office/drawing/2014/main" id="{C0ED346F-A246-D4E5-8574-856562613145}"/>
              </a:ext>
            </a:extLst>
          </p:cNvPr>
          <p:cNvPicPr>
            <a:picLocks noChangeAspect="1"/>
          </p:cNvPicPr>
          <p:nvPr/>
        </p:nvPicPr>
        <p:blipFill rotWithShape="1">
          <a:blip r:embed="rId7">
            <a:extLst>
              <a:ext uri="{28A0092B-C50C-407E-A947-70E740481C1C}">
                <a14:useLocalDpi xmlns:a14="http://schemas.microsoft.com/office/drawing/2010/main"/>
              </a:ext>
            </a:extLst>
          </a:blip>
          <a:srcRect/>
          <a:stretch>
            <a:fillRect/>
          </a:stretch>
        </p:blipFill>
        <p:spPr>
          <a:xfrm>
            <a:off x="349490" y="1704975"/>
            <a:ext cx="5638800" cy="3448050"/>
          </a:xfrm>
          <a:prstGeom prst="rect">
            <a:avLst/>
          </a:prstGeom>
        </p:spPr>
      </p:pic>
      <p:pic>
        <p:nvPicPr>
          <p:cNvPr id="51" name="Picture 50" descr="A screenshot of a computer&#10;&#10;AI-generated content may be incorrect.">
            <a:extLst>
              <a:ext uri="{FF2B5EF4-FFF2-40B4-BE49-F238E27FC236}">
                <a16:creationId xmlns:a16="http://schemas.microsoft.com/office/drawing/2014/main" id="{750AA396-98AB-A0C5-AAAD-E988668D2866}"/>
              </a:ext>
            </a:extLst>
          </p:cNvPr>
          <p:cNvPicPr>
            <a:picLocks noChangeAspect="1"/>
          </p:cNvPicPr>
          <p:nvPr/>
        </p:nvPicPr>
        <p:blipFill rotWithShape="1">
          <a:blip r:embed="rId8">
            <a:extLst>
              <a:ext uri="{28A0092B-C50C-407E-A947-70E740481C1C}">
                <a14:useLocalDpi xmlns:a14="http://schemas.microsoft.com/office/drawing/2010/main"/>
              </a:ext>
            </a:extLst>
          </a:blip>
          <a:srcRect/>
          <a:stretch>
            <a:fillRect/>
          </a:stretch>
        </p:blipFill>
        <p:spPr>
          <a:xfrm>
            <a:off x="6203712" y="132936"/>
            <a:ext cx="5638800" cy="2362200"/>
          </a:xfrm>
          <a:prstGeom prst="rect">
            <a:avLst/>
          </a:prstGeom>
        </p:spPr>
      </p:pic>
      <p:pic>
        <p:nvPicPr>
          <p:cNvPr id="53" name="Picture 52" descr="A screenshot of a computer&#10;&#10;AI-generated content may be incorrect.">
            <a:extLst>
              <a:ext uri="{FF2B5EF4-FFF2-40B4-BE49-F238E27FC236}">
                <a16:creationId xmlns:a16="http://schemas.microsoft.com/office/drawing/2014/main" id="{14B2BFF9-830E-0BA0-76A6-C10F3EF91B8E}"/>
              </a:ext>
            </a:extLst>
          </p:cNvPr>
          <p:cNvPicPr>
            <a:picLocks noChangeAspect="1"/>
          </p:cNvPicPr>
          <p:nvPr/>
        </p:nvPicPr>
        <p:blipFill rotWithShape="1">
          <a:blip r:embed="rId9">
            <a:extLst>
              <a:ext uri="{28A0092B-C50C-407E-A947-70E740481C1C}">
                <a14:useLocalDpi xmlns:a14="http://schemas.microsoft.com/office/drawing/2010/main"/>
              </a:ext>
            </a:extLst>
          </a:blip>
          <a:srcRect/>
          <a:stretch>
            <a:fillRect/>
          </a:stretch>
        </p:blipFill>
        <p:spPr>
          <a:xfrm>
            <a:off x="349490" y="1704975"/>
            <a:ext cx="5638800" cy="3448050"/>
          </a:xfrm>
          <a:prstGeom prst="rect">
            <a:avLst/>
          </a:prstGeom>
        </p:spPr>
      </p:pic>
      <p:pic>
        <p:nvPicPr>
          <p:cNvPr id="55" name="Picture 54" descr="A screenshot of a computer&#10;&#10;AI-generated content may be incorrect.">
            <a:extLst>
              <a:ext uri="{FF2B5EF4-FFF2-40B4-BE49-F238E27FC236}">
                <a16:creationId xmlns:a16="http://schemas.microsoft.com/office/drawing/2014/main" id="{592082AD-1EAF-0108-8FED-74FAB0FA0F55}"/>
              </a:ext>
            </a:extLst>
          </p:cNvPr>
          <p:cNvPicPr>
            <a:picLocks noChangeAspect="1"/>
          </p:cNvPicPr>
          <p:nvPr/>
        </p:nvPicPr>
        <p:blipFill rotWithShape="1">
          <a:blip r:embed="rId10">
            <a:extLst>
              <a:ext uri="{28A0092B-C50C-407E-A947-70E740481C1C}">
                <a14:useLocalDpi xmlns:a14="http://schemas.microsoft.com/office/drawing/2010/main"/>
              </a:ext>
            </a:extLst>
          </a:blip>
          <a:srcRect/>
          <a:stretch>
            <a:fillRect/>
          </a:stretch>
        </p:blipFill>
        <p:spPr>
          <a:xfrm>
            <a:off x="349490" y="1704975"/>
            <a:ext cx="5638800" cy="3448050"/>
          </a:xfrm>
          <a:prstGeom prst="rect">
            <a:avLst/>
          </a:prstGeom>
        </p:spPr>
      </p:pic>
      <p:pic>
        <p:nvPicPr>
          <p:cNvPr id="57" name="Picture 56" descr="A screenshot of a computer&#10;&#10;AI-generated content may be incorrect.">
            <a:extLst>
              <a:ext uri="{FF2B5EF4-FFF2-40B4-BE49-F238E27FC236}">
                <a16:creationId xmlns:a16="http://schemas.microsoft.com/office/drawing/2014/main" id="{DA00EADD-F79F-FD35-7E02-02F2912C212E}"/>
              </a:ext>
            </a:extLst>
          </p:cNvPr>
          <p:cNvPicPr>
            <a:picLocks noChangeAspect="1"/>
          </p:cNvPicPr>
          <p:nvPr/>
        </p:nvPicPr>
        <p:blipFill rotWithShape="1">
          <a:blip r:embed="rId11">
            <a:extLst>
              <a:ext uri="{28A0092B-C50C-407E-A947-70E740481C1C}">
                <a14:useLocalDpi xmlns:a14="http://schemas.microsoft.com/office/drawing/2010/main"/>
              </a:ext>
            </a:extLst>
          </a:blip>
          <a:srcRect/>
          <a:stretch>
            <a:fillRect/>
          </a:stretch>
        </p:blipFill>
        <p:spPr>
          <a:xfrm>
            <a:off x="6187054" y="2133600"/>
            <a:ext cx="5638800" cy="2362200"/>
          </a:xfrm>
          <a:prstGeom prst="rect">
            <a:avLst/>
          </a:prstGeom>
        </p:spPr>
      </p:pic>
      <p:pic>
        <p:nvPicPr>
          <p:cNvPr id="59" name="Picture 58" descr="A screenshot of a computer&#10;&#10;AI-generated content may be incorrect.">
            <a:extLst>
              <a:ext uri="{FF2B5EF4-FFF2-40B4-BE49-F238E27FC236}">
                <a16:creationId xmlns:a16="http://schemas.microsoft.com/office/drawing/2014/main" id="{3E400B33-910B-E35F-01F6-5FDFBE59374C}"/>
              </a:ext>
            </a:extLst>
          </p:cNvPr>
          <p:cNvPicPr>
            <a:picLocks noChangeAspect="1"/>
          </p:cNvPicPr>
          <p:nvPr/>
        </p:nvPicPr>
        <p:blipFill rotWithShape="1">
          <a:blip r:embed="rId12">
            <a:extLst>
              <a:ext uri="{28A0092B-C50C-407E-A947-70E740481C1C}">
                <a14:useLocalDpi xmlns:a14="http://schemas.microsoft.com/office/drawing/2010/main"/>
              </a:ext>
            </a:extLst>
          </a:blip>
          <a:srcRect/>
          <a:stretch>
            <a:fillRect/>
          </a:stretch>
        </p:blipFill>
        <p:spPr>
          <a:xfrm>
            <a:off x="349490" y="1704975"/>
            <a:ext cx="5638800" cy="3448050"/>
          </a:xfrm>
          <a:prstGeom prst="rect">
            <a:avLst/>
          </a:prstGeom>
        </p:spPr>
      </p:pic>
      <p:pic>
        <p:nvPicPr>
          <p:cNvPr id="65" name="Picture 64" descr="A screenshot of a computer&#10;&#10;AI-generated content may be incorrect.">
            <a:extLst>
              <a:ext uri="{FF2B5EF4-FFF2-40B4-BE49-F238E27FC236}">
                <a16:creationId xmlns:a16="http://schemas.microsoft.com/office/drawing/2014/main" id="{A6BA9829-4DFF-732C-7B69-63E77F0278ED}"/>
              </a:ext>
            </a:extLst>
          </p:cNvPr>
          <p:cNvPicPr>
            <a:picLocks noChangeAspect="1"/>
          </p:cNvPicPr>
          <p:nvPr/>
        </p:nvPicPr>
        <p:blipFill rotWithShape="1">
          <a:blip r:embed="rId13">
            <a:extLst>
              <a:ext uri="{28A0092B-C50C-407E-A947-70E740481C1C}">
                <a14:useLocalDpi xmlns:a14="http://schemas.microsoft.com/office/drawing/2010/main"/>
              </a:ext>
            </a:extLst>
          </a:blip>
          <a:srcRect/>
          <a:stretch>
            <a:fillRect/>
          </a:stretch>
        </p:blipFill>
        <p:spPr>
          <a:xfrm>
            <a:off x="349490" y="1704975"/>
            <a:ext cx="5638800" cy="3448050"/>
          </a:xfrm>
          <a:prstGeom prst="rect">
            <a:avLst/>
          </a:prstGeom>
        </p:spPr>
      </p:pic>
      <p:pic>
        <p:nvPicPr>
          <p:cNvPr id="67" name="Picture 66" descr="A screenshot of a computer&#10;&#10;AI-generated content may be incorrect.">
            <a:extLst>
              <a:ext uri="{FF2B5EF4-FFF2-40B4-BE49-F238E27FC236}">
                <a16:creationId xmlns:a16="http://schemas.microsoft.com/office/drawing/2014/main" id="{E26014B7-7DDE-26F0-A396-D6631B2EC8DC}"/>
              </a:ext>
            </a:extLst>
          </p:cNvPr>
          <p:cNvPicPr>
            <a:picLocks noChangeAspect="1"/>
          </p:cNvPicPr>
          <p:nvPr/>
        </p:nvPicPr>
        <p:blipFill rotWithShape="1">
          <a:blip r:embed="rId14">
            <a:extLst>
              <a:ext uri="{28A0092B-C50C-407E-A947-70E740481C1C}">
                <a14:useLocalDpi xmlns:a14="http://schemas.microsoft.com/office/drawing/2010/main"/>
              </a:ext>
            </a:extLst>
          </a:blip>
          <a:srcRect/>
          <a:stretch>
            <a:fillRect/>
          </a:stretch>
        </p:blipFill>
        <p:spPr>
          <a:xfrm>
            <a:off x="6203712" y="4071286"/>
            <a:ext cx="5638800" cy="2362200"/>
          </a:xfrm>
          <a:prstGeom prst="rect">
            <a:avLst/>
          </a:prstGeom>
        </p:spPr>
      </p:pic>
      <p:pic>
        <p:nvPicPr>
          <p:cNvPr id="69" name="Picture 68" descr="A screenshot of a computer&#10;&#10;AI-generated content may be incorrect.">
            <a:extLst>
              <a:ext uri="{FF2B5EF4-FFF2-40B4-BE49-F238E27FC236}">
                <a16:creationId xmlns:a16="http://schemas.microsoft.com/office/drawing/2014/main" id="{4F9DD33D-23FB-F05F-6BEF-EBE39C085001}"/>
              </a:ext>
            </a:extLst>
          </p:cNvPr>
          <p:cNvPicPr>
            <a:picLocks noChangeAspect="1"/>
          </p:cNvPicPr>
          <p:nvPr/>
        </p:nvPicPr>
        <p:blipFill rotWithShape="1">
          <a:blip r:embed="rId15">
            <a:extLst>
              <a:ext uri="{28A0092B-C50C-407E-A947-70E740481C1C}">
                <a14:useLocalDpi xmlns:a14="http://schemas.microsoft.com/office/drawing/2010/main"/>
              </a:ext>
            </a:extLst>
          </a:blip>
          <a:srcRect/>
          <a:stretch>
            <a:fillRect/>
          </a:stretch>
        </p:blipFill>
        <p:spPr>
          <a:xfrm>
            <a:off x="349490" y="1704975"/>
            <a:ext cx="5638800" cy="3448050"/>
          </a:xfrm>
          <a:prstGeom prst="rect">
            <a:avLst/>
          </a:prstGeom>
        </p:spPr>
      </p:pic>
      <p:pic>
        <p:nvPicPr>
          <p:cNvPr id="71" name="Picture 70" descr="A screenshot of a computer&#10;&#10;AI-generated content may be incorrect.">
            <a:extLst>
              <a:ext uri="{FF2B5EF4-FFF2-40B4-BE49-F238E27FC236}">
                <a16:creationId xmlns:a16="http://schemas.microsoft.com/office/drawing/2014/main" id="{B279AFB6-F758-8EC9-1F4F-CEAA261D5A01}"/>
              </a:ext>
            </a:extLst>
          </p:cNvPr>
          <p:cNvPicPr>
            <a:picLocks noChangeAspect="1"/>
          </p:cNvPicPr>
          <p:nvPr/>
        </p:nvPicPr>
        <p:blipFill rotWithShape="1">
          <a:blip r:embed="rId16">
            <a:extLst>
              <a:ext uri="{28A0092B-C50C-407E-A947-70E740481C1C}">
                <a14:useLocalDpi xmlns:a14="http://schemas.microsoft.com/office/drawing/2010/main"/>
              </a:ext>
            </a:extLst>
          </a:blip>
          <a:srcRect/>
          <a:stretch>
            <a:fillRect/>
          </a:stretch>
        </p:blipFill>
        <p:spPr>
          <a:xfrm>
            <a:off x="349490" y="1704975"/>
            <a:ext cx="5638800" cy="3448050"/>
          </a:xfrm>
          <a:prstGeom prst="rect">
            <a:avLst/>
          </a:prstGeom>
        </p:spPr>
      </p:pic>
    </p:spTree>
    <p:extLst>
      <p:ext uri="{BB962C8B-B14F-4D97-AF65-F5344CB8AC3E}">
        <p14:creationId xmlns:p14="http://schemas.microsoft.com/office/powerpoint/2010/main" val="348480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up)">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up)">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up)">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up)">
                                      <p:cBhvr>
                                        <p:cTn id="46" dur="500"/>
                                        <p:tgtEl>
                                          <p:spTgt spid="5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up)">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up)">
                                      <p:cBhvr>
                                        <p:cTn id="56" dur="500"/>
                                        <p:tgtEl>
                                          <p:spTgt spid="6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up)">
                                      <p:cBhvr>
                                        <p:cTn id="61" dur="500"/>
                                        <p:tgtEl>
                                          <p:spTgt spid="6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up)">
                                      <p:cBhvr>
                                        <p:cTn id="66" dur="500"/>
                                        <p:tgtEl>
                                          <p:spTgt spid="6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up)">
                                      <p:cBhvr>
                                        <p:cTn id="7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69F86-118A-0F08-8294-CFDD5249E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C870E-27EB-E96D-6F66-0F6B90168116}"/>
              </a:ext>
            </a:extLst>
          </p:cNvPr>
          <p:cNvSpPr>
            <a:spLocks noGrp="1"/>
          </p:cNvSpPr>
          <p:nvPr>
            <p:ph type="title"/>
          </p:nvPr>
        </p:nvSpPr>
        <p:spPr/>
        <p:txBody>
          <a:bodyPr>
            <a:normAutofit/>
          </a:bodyPr>
          <a:lstStyle/>
          <a:p>
            <a:r>
              <a:rPr lang="en-US" dirty="0"/>
              <a:t>What is the Circuit Breaker Pattern</a:t>
            </a:r>
          </a:p>
        </p:txBody>
      </p:sp>
      <p:sp>
        <p:nvSpPr>
          <p:cNvPr id="3" name="Primary Context Box">
            <a:extLst>
              <a:ext uri="{FF2B5EF4-FFF2-40B4-BE49-F238E27FC236}">
                <a16:creationId xmlns:a16="http://schemas.microsoft.com/office/drawing/2014/main" id="{F4A35A1A-F1C9-5787-D115-E3D4C9BFEDFF}"/>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Detects and handles failures gracefully</a:t>
            </a:r>
          </a:p>
        </p:txBody>
      </p:sp>
      <p:sp>
        <p:nvSpPr>
          <p:cNvPr id="4" name="Secondary Content Box">
            <a:extLst>
              <a:ext uri="{FF2B5EF4-FFF2-40B4-BE49-F238E27FC236}">
                <a16:creationId xmlns:a16="http://schemas.microsoft.com/office/drawing/2014/main" id="{49A20458-A20F-A955-6B97-5B4341DBB087}"/>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Improve system resilience and stability</a:t>
            </a:r>
          </a:p>
        </p:txBody>
      </p:sp>
    </p:spTree>
    <p:extLst>
      <p:ext uri="{BB962C8B-B14F-4D97-AF65-F5344CB8AC3E}">
        <p14:creationId xmlns:p14="http://schemas.microsoft.com/office/powerpoint/2010/main" val="171726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2B30F-C092-652F-B058-A89B690C6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BE268-1A39-2678-810F-EEE03B6FAD01}"/>
              </a:ext>
            </a:extLst>
          </p:cNvPr>
          <p:cNvSpPr>
            <a:spLocks noGrp="1"/>
          </p:cNvSpPr>
          <p:nvPr>
            <p:ph type="title"/>
          </p:nvPr>
        </p:nvSpPr>
        <p:spPr/>
        <p:txBody>
          <a:bodyPr/>
          <a:lstStyle/>
          <a:p>
            <a:r>
              <a:rPr lang="en-US" dirty="0"/>
              <a:t>Key Points to Remember</a:t>
            </a:r>
          </a:p>
        </p:txBody>
      </p:sp>
      <p:sp>
        <p:nvSpPr>
          <p:cNvPr id="4" name="Rectangle: Rounded Corners 3">
            <a:extLst>
              <a:ext uri="{FF2B5EF4-FFF2-40B4-BE49-F238E27FC236}">
                <a16:creationId xmlns:a16="http://schemas.microsoft.com/office/drawing/2014/main" id="{DA463C30-BBEA-986A-B317-FF6F35C1B702}"/>
              </a:ext>
            </a:extLst>
          </p:cNvPr>
          <p:cNvSpPr/>
          <p:nvPr/>
        </p:nvSpPr>
        <p:spPr>
          <a:xfrm>
            <a:off x="928688" y="1975602"/>
            <a:ext cx="4514849" cy="1097281"/>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Define Compensating Actions</a:t>
            </a:r>
          </a:p>
        </p:txBody>
      </p:sp>
      <p:sp>
        <p:nvSpPr>
          <p:cNvPr id="5" name="Rectangle: Rounded Corners 4">
            <a:extLst>
              <a:ext uri="{FF2B5EF4-FFF2-40B4-BE49-F238E27FC236}">
                <a16:creationId xmlns:a16="http://schemas.microsoft.com/office/drawing/2014/main" id="{787D6024-C19C-6A77-0E18-4C9C674D05FF}"/>
              </a:ext>
            </a:extLst>
          </p:cNvPr>
          <p:cNvSpPr/>
          <p:nvPr/>
        </p:nvSpPr>
        <p:spPr>
          <a:xfrm>
            <a:off x="6565900" y="1975602"/>
            <a:ext cx="4514849" cy="1097281"/>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Coordinate Steps</a:t>
            </a:r>
          </a:p>
        </p:txBody>
      </p:sp>
      <p:sp>
        <p:nvSpPr>
          <p:cNvPr id="6" name="Rectangle: Rounded Corners 5">
            <a:extLst>
              <a:ext uri="{FF2B5EF4-FFF2-40B4-BE49-F238E27FC236}">
                <a16:creationId xmlns:a16="http://schemas.microsoft.com/office/drawing/2014/main" id="{FAEEE532-41DB-7835-7018-EAECA8C65CE2}"/>
              </a:ext>
            </a:extLst>
          </p:cNvPr>
          <p:cNvSpPr/>
          <p:nvPr/>
        </p:nvSpPr>
        <p:spPr>
          <a:xfrm>
            <a:off x="927100" y="3991609"/>
            <a:ext cx="4514849" cy="1097281"/>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Track State</a:t>
            </a:r>
          </a:p>
        </p:txBody>
      </p:sp>
      <p:sp>
        <p:nvSpPr>
          <p:cNvPr id="7" name="Rectangle: Rounded Corners 6">
            <a:extLst>
              <a:ext uri="{FF2B5EF4-FFF2-40B4-BE49-F238E27FC236}">
                <a16:creationId xmlns:a16="http://schemas.microsoft.com/office/drawing/2014/main" id="{8CD11AD9-7D2E-6B5C-5FBF-86368F178A19}"/>
              </a:ext>
            </a:extLst>
          </p:cNvPr>
          <p:cNvSpPr/>
          <p:nvPr/>
        </p:nvSpPr>
        <p:spPr>
          <a:xfrm>
            <a:off x="6565900" y="3940610"/>
            <a:ext cx="4514849" cy="1097281"/>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Handle Failures Gracefully</a:t>
            </a:r>
          </a:p>
        </p:txBody>
      </p:sp>
    </p:spTree>
    <p:extLst>
      <p:ext uri="{BB962C8B-B14F-4D97-AF65-F5344CB8AC3E}">
        <p14:creationId xmlns:p14="http://schemas.microsoft.com/office/powerpoint/2010/main" val="24252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8676-9903-3CF3-F567-1EA0C6BFFF8E}"/>
              </a:ext>
            </a:extLst>
          </p:cNvPr>
          <p:cNvSpPr>
            <a:spLocks noGrp="1"/>
          </p:cNvSpPr>
          <p:nvPr>
            <p:ph type="title"/>
          </p:nvPr>
        </p:nvSpPr>
        <p:spPr/>
        <p:txBody>
          <a:bodyPr/>
          <a:lstStyle/>
          <a:p>
            <a:r>
              <a:rPr lang="en-US" dirty="0"/>
              <a:t>Resilience &amp; Reliability</a:t>
            </a:r>
          </a:p>
        </p:txBody>
      </p:sp>
      <p:sp>
        <p:nvSpPr>
          <p:cNvPr id="3" name="Text Placeholder 2">
            <a:extLst>
              <a:ext uri="{FF2B5EF4-FFF2-40B4-BE49-F238E27FC236}">
                <a16:creationId xmlns:a16="http://schemas.microsoft.com/office/drawing/2014/main" id="{25E824F6-4BB8-CE8E-C1FB-4949189CF4C1}"/>
              </a:ext>
            </a:extLst>
          </p:cNvPr>
          <p:cNvSpPr>
            <a:spLocks noGrp="1"/>
          </p:cNvSpPr>
          <p:nvPr>
            <p:ph type="body" sz="quarter" idx="10"/>
          </p:nvPr>
        </p:nvSpPr>
        <p:spPr/>
        <p:txBody>
          <a:bodyPr/>
          <a:lstStyle/>
          <a:p>
            <a:r>
              <a:rPr lang="en-US" dirty="0"/>
              <a:t>Pattern 3: Sequence Convoy</a:t>
            </a:r>
          </a:p>
        </p:txBody>
      </p:sp>
    </p:spTree>
    <p:extLst>
      <p:ext uri="{BB962C8B-B14F-4D97-AF65-F5344CB8AC3E}">
        <p14:creationId xmlns:p14="http://schemas.microsoft.com/office/powerpoint/2010/main" val="418243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ruck on a road&#10;&#10;AI-generated content may be incorrect.">
            <a:extLst>
              <a:ext uri="{FF2B5EF4-FFF2-40B4-BE49-F238E27FC236}">
                <a16:creationId xmlns:a16="http://schemas.microsoft.com/office/drawing/2014/main" id="{74CEDBBF-919D-C609-0CC9-C23F493D636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546100" y="1825625"/>
            <a:ext cx="11099800" cy="4389120"/>
          </a:xfrm>
          <a:noFill/>
        </p:spPr>
      </p:pic>
      <p:sp>
        <p:nvSpPr>
          <p:cNvPr id="3" name="Title 2">
            <a:extLst>
              <a:ext uri="{FF2B5EF4-FFF2-40B4-BE49-F238E27FC236}">
                <a16:creationId xmlns:a16="http://schemas.microsoft.com/office/drawing/2014/main" id="{2433257B-A820-B86C-C6D7-FB726E2B5D49}"/>
              </a:ext>
            </a:extLst>
          </p:cNvPr>
          <p:cNvSpPr>
            <a:spLocks noGrp="1"/>
          </p:cNvSpPr>
          <p:nvPr>
            <p:ph type="title"/>
          </p:nvPr>
        </p:nvSpPr>
        <p:spPr>
          <a:xfrm>
            <a:off x="546100" y="457200"/>
            <a:ext cx="11099800" cy="1097280"/>
          </a:xfrm>
        </p:spPr>
        <p:txBody>
          <a:bodyPr anchor="ctr">
            <a:normAutofit/>
          </a:bodyPr>
          <a:lstStyle/>
          <a:p>
            <a:r>
              <a:rPr lang="en-US" dirty="0"/>
              <a:t>Looks like we have a convoy!</a:t>
            </a:r>
          </a:p>
        </p:txBody>
      </p:sp>
    </p:spTree>
    <p:extLst>
      <p:ext uri="{BB962C8B-B14F-4D97-AF65-F5344CB8AC3E}">
        <p14:creationId xmlns:p14="http://schemas.microsoft.com/office/powerpoint/2010/main" val="1854729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6BEAA-F762-B0CA-26C5-6D437B49A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E4DEC-DEA6-AB88-2359-4F312D736400}"/>
              </a:ext>
            </a:extLst>
          </p:cNvPr>
          <p:cNvSpPr>
            <a:spLocks noGrp="1"/>
          </p:cNvSpPr>
          <p:nvPr>
            <p:ph type="title"/>
          </p:nvPr>
        </p:nvSpPr>
        <p:spPr/>
        <p:txBody>
          <a:bodyPr>
            <a:normAutofit fontScale="90000"/>
          </a:bodyPr>
          <a:lstStyle/>
          <a:p>
            <a:r>
              <a:rPr lang="en-US" dirty="0"/>
              <a:t>What is the Sequence Convoy Pattern</a:t>
            </a:r>
          </a:p>
        </p:txBody>
      </p:sp>
      <p:sp>
        <p:nvSpPr>
          <p:cNvPr id="3" name="Primary Context Box">
            <a:extLst>
              <a:ext uri="{FF2B5EF4-FFF2-40B4-BE49-F238E27FC236}">
                <a16:creationId xmlns:a16="http://schemas.microsoft.com/office/drawing/2014/main" id="{156E3180-9F67-9E28-647A-48E06C50906F}"/>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Ensures that related messages are processed in order</a:t>
            </a:r>
          </a:p>
        </p:txBody>
      </p:sp>
      <p:sp>
        <p:nvSpPr>
          <p:cNvPr id="4" name="Secondary Content Box">
            <a:extLst>
              <a:ext uri="{FF2B5EF4-FFF2-40B4-BE49-F238E27FC236}">
                <a16:creationId xmlns:a16="http://schemas.microsoft.com/office/drawing/2014/main" id="{981108F6-3F58-010E-C9C5-6843D70E06B0}"/>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Enforce message ordering</a:t>
            </a:r>
          </a:p>
        </p:txBody>
      </p:sp>
    </p:spTree>
    <p:extLst>
      <p:ext uri="{BB962C8B-B14F-4D97-AF65-F5344CB8AC3E}">
        <p14:creationId xmlns:p14="http://schemas.microsoft.com/office/powerpoint/2010/main" val="3980084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D0352-3E07-B2CB-BA10-063ED2301A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CA386-7841-6801-C6CD-741102269C61}"/>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9F94264B-9519-5A9C-73B0-E446D48CE6A6}"/>
              </a:ext>
            </a:extLst>
          </p:cNvPr>
          <p:cNvSpPr/>
          <p:nvPr/>
        </p:nvSpPr>
        <p:spPr>
          <a:xfrm>
            <a:off x="547688" y="251687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Queue</a:t>
            </a:r>
          </a:p>
        </p:txBody>
      </p:sp>
      <p:sp>
        <p:nvSpPr>
          <p:cNvPr id="105" name="Rectangle: Rounded Corners 104">
            <a:extLst>
              <a:ext uri="{FF2B5EF4-FFF2-40B4-BE49-F238E27FC236}">
                <a16:creationId xmlns:a16="http://schemas.microsoft.com/office/drawing/2014/main" id="{40E9A68D-10AD-FC90-3D18-F2A8060D528D}"/>
              </a:ext>
            </a:extLst>
          </p:cNvPr>
          <p:cNvSpPr/>
          <p:nvPr/>
        </p:nvSpPr>
        <p:spPr>
          <a:xfrm>
            <a:off x="4307681" y="251687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Order Key</a:t>
            </a:r>
          </a:p>
        </p:txBody>
      </p:sp>
      <p:sp>
        <p:nvSpPr>
          <p:cNvPr id="106" name="Rectangle: Rounded Corners 105">
            <a:extLst>
              <a:ext uri="{FF2B5EF4-FFF2-40B4-BE49-F238E27FC236}">
                <a16:creationId xmlns:a16="http://schemas.microsoft.com/office/drawing/2014/main" id="{7A6B6F07-0F1F-5003-8303-CE5CE83A5758}"/>
              </a:ext>
            </a:extLst>
          </p:cNvPr>
          <p:cNvSpPr/>
          <p:nvPr/>
        </p:nvSpPr>
        <p:spPr>
          <a:xfrm>
            <a:off x="8067675" y="251471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Sequential Processor</a:t>
            </a:r>
          </a:p>
        </p:txBody>
      </p:sp>
    </p:spTree>
    <p:extLst>
      <p:ext uri="{BB962C8B-B14F-4D97-AF65-F5344CB8AC3E}">
        <p14:creationId xmlns:p14="http://schemas.microsoft.com/office/powerpoint/2010/main" val="356825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B7ACC-8311-453F-919A-60DBBCFE9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2D3CC-866F-C06E-8020-BFBB7F43FDC1}"/>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E1F4074A-3E9C-5397-E114-FE0AC53F0C15}"/>
              </a:ext>
            </a:extLst>
          </p:cNvPr>
          <p:cNvSpPr/>
          <p:nvPr/>
        </p:nvSpPr>
        <p:spPr>
          <a:xfrm>
            <a:off x="547688" y="1893841"/>
            <a:ext cx="26368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Queue</a:t>
            </a:r>
          </a:p>
        </p:txBody>
      </p:sp>
      <p:sp>
        <p:nvSpPr>
          <p:cNvPr id="105" name="Rectangle: Rounded Corners 104">
            <a:extLst>
              <a:ext uri="{FF2B5EF4-FFF2-40B4-BE49-F238E27FC236}">
                <a16:creationId xmlns:a16="http://schemas.microsoft.com/office/drawing/2014/main" id="{E5C634AC-DF1C-3CCA-44E1-C107B96F1771}"/>
              </a:ext>
            </a:extLst>
          </p:cNvPr>
          <p:cNvSpPr/>
          <p:nvPr/>
        </p:nvSpPr>
        <p:spPr>
          <a:xfrm>
            <a:off x="536431" y="2922651"/>
            <a:ext cx="26368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Order Key</a:t>
            </a:r>
          </a:p>
        </p:txBody>
      </p:sp>
      <p:sp>
        <p:nvSpPr>
          <p:cNvPr id="106" name="Rectangle: Rounded Corners 105">
            <a:extLst>
              <a:ext uri="{FF2B5EF4-FFF2-40B4-BE49-F238E27FC236}">
                <a16:creationId xmlns:a16="http://schemas.microsoft.com/office/drawing/2014/main" id="{547465E5-E8BB-C04C-3F26-7F845C8985A5}"/>
              </a:ext>
            </a:extLst>
          </p:cNvPr>
          <p:cNvSpPr/>
          <p:nvPr/>
        </p:nvSpPr>
        <p:spPr>
          <a:xfrm>
            <a:off x="546100" y="3943414"/>
            <a:ext cx="26368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Sequential Processor</a:t>
            </a:r>
          </a:p>
        </p:txBody>
      </p:sp>
      <p:sp>
        <p:nvSpPr>
          <p:cNvPr id="6" name="Oval 5">
            <a:extLst>
              <a:ext uri="{FF2B5EF4-FFF2-40B4-BE49-F238E27FC236}">
                <a16:creationId xmlns:a16="http://schemas.microsoft.com/office/drawing/2014/main" id="{9C649F3B-F129-225D-2EE6-B0072E017061}"/>
              </a:ext>
            </a:extLst>
          </p:cNvPr>
          <p:cNvSpPr/>
          <p:nvPr/>
        </p:nvSpPr>
        <p:spPr>
          <a:xfrm>
            <a:off x="9811503" y="308550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7" name="Oval 6">
            <a:extLst>
              <a:ext uri="{FF2B5EF4-FFF2-40B4-BE49-F238E27FC236}">
                <a16:creationId xmlns:a16="http://schemas.microsoft.com/office/drawing/2014/main" id="{90DC31AE-789D-165D-5840-6818FB187357}"/>
              </a:ext>
            </a:extLst>
          </p:cNvPr>
          <p:cNvSpPr/>
          <p:nvPr/>
        </p:nvSpPr>
        <p:spPr>
          <a:xfrm>
            <a:off x="3891655" y="308550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8" name="Rectangle: Rounded Corners 7">
            <a:extLst>
              <a:ext uri="{FF2B5EF4-FFF2-40B4-BE49-F238E27FC236}">
                <a16:creationId xmlns:a16="http://schemas.microsoft.com/office/drawing/2014/main" id="{248059E7-8A24-8FF5-67DA-4E9C0F93D5D2}"/>
              </a:ext>
            </a:extLst>
          </p:cNvPr>
          <p:cNvSpPr/>
          <p:nvPr/>
        </p:nvSpPr>
        <p:spPr>
          <a:xfrm>
            <a:off x="5444444" y="2766217"/>
            <a:ext cx="3543895" cy="13255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grpSp>
        <p:nvGrpSpPr>
          <p:cNvPr id="9" name="Group 8">
            <a:extLst>
              <a:ext uri="{FF2B5EF4-FFF2-40B4-BE49-F238E27FC236}">
                <a16:creationId xmlns:a16="http://schemas.microsoft.com/office/drawing/2014/main" id="{E6EE01C9-B1CB-D8DD-F428-39C89C6E2436}"/>
              </a:ext>
            </a:extLst>
          </p:cNvPr>
          <p:cNvGrpSpPr/>
          <p:nvPr/>
        </p:nvGrpSpPr>
        <p:grpSpPr>
          <a:xfrm>
            <a:off x="3988607" y="3166882"/>
            <a:ext cx="535720" cy="457717"/>
            <a:chOff x="10960244" y="592125"/>
            <a:chExt cx="535720" cy="457717"/>
          </a:xfrm>
        </p:grpSpPr>
        <p:pic>
          <p:nvPicPr>
            <p:cNvPr id="10" name="Picture 9" descr="Free Envelope Clipart Black And White, Download Free Envelope Clipart Black  And White png images, Free ClipArts on Clipart Library">
              <a:extLst>
                <a:ext uri="{FF2B5EF4-FFF2-40B4-BE49-F238E27FC236}">
                  <a16:creationId xmlns:a16="http://schemas.microsoft.com/office/drawing/2014/main" id="{380FD370-AED9-23F5-7234-152C59E4B73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CA2787C-D6F2-3F11-A85A-9950C325AE35}"/>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12" name="Group 11">
            <a:extLst>
              <a:ext uri="{FF2B5EF4-FFF2-40B4-BE49-F238E27FC236}">
                <a16:creationId xmlns:a16="http://schemas.microsoft.com/office/drawing/2014/main" id="{F9886DB2-BCE9-6806-76AD-7F70FDA288F8}"/>
              </a:ext>
            </a:extLst>
          </p:cNvPr>
          <p:cNvGrpSpPr/>
          <p:nvPr/>
        </p:nvGrpSpPr>
        <p:grpSpPr>
          <a:xfrm>
            <a:off x="8209424" y="2780872"/>
            <a:ext cx="535720" cy="457717"/>
            <a:chOff x="10960244" y="592125"/>
            <a:chExt cx="535720" cy="457717"/>
          </a:xfrm>
        </p:grpSpPr>
        <p:pic>
          <p:nvPicPr>
            <p:cNvPr id="13" name="Picture 12" descr="Free Envelope Clipart Black And White, Download Free Envelope Clipart Black  And White png images, Free ClipArts on Clipart Library">
              <a:extLst>
                <a:ext uri="{FF2B5EF4-FFF2-40B4-BE49-F238E27FC236}">
                  <a16:creationId xmlns:a16="http://schemas.microsoft.com/office/drawing/2014/main" id="{7E83574B-5186-8191-2085-2787BDF3119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3DCB8E-770D-EDCB-759D-422C3FE96661}"/>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15" name="Group 14">
            <a:extLst>
              <a:ext uri="{FF2B5EF4-FFF2-40B4-BE49-F238E27FC236}">
                <a16:creationId xmlns:a16="http://schemas.microsoft.com/office/drawing/2014/main" id="{0E372EB5-9C1A-6065-43BC-E694E6C74449}"/>
              </a:ext>
            </a:extLst>
          </p:cNvPr>
          <p:cNvGrpSpPr/>
          <p:nvPr/>
        </p:nvGrpSpPr>
        <p:grpSpPr>
          <a:xfrm>
            <a:off x="9908455" y="3150204"/>
            <a:ext cx="535720" cy="457717"/>
            <a:chOff x="10960244" y="592125"/>
            <a:chExt cx="535720" cy="457717"/>
          </a:xfrm>
        </p:grpSpPr>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CE72B874-4571-8C16-AD75-B3CA918CBD4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9117B0-C847-4856-9378-BB31567228ED}"/>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30" name="Group 29">
            <a:extLst>
              <a:ext uri="{FF2B5EF4-FFF2-40B4-BE49-F238E27FC236}">
                <a16:creationId xmlns:a16="http://schemas.microsoft.com/office/drawing/2014/main" id="{F12940E5-619A-3FA5-5C8C-DC3EA0FCB740}"/>
              </a:ext>
            </a:extLst>
          </p:cNvPr>
          <p:cNvGrpSpPr/>
          <p:nvPr/>
        </p:nvGrpSpPr>
        <p:grpSpPr>
          <a:xfrm>
            <a:off x="8205812" y="3354659"/>
            <a:ext cx="535720" cy="457717"/>
            <a:chOff x="10960244" y="592125"/>
            <a:chExt cx="535720" cy="457717"/>
          </a:xfrm>
        </p:grpSpPr>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B48CFD04-E38B-3B53-FBB4-F6927C9EEC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0C9EFC1-B99B-63EA-8281-1732E7539C53}"/>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grpSp>
        <p:nvGrpSpPr>
          <p:cNvPr id="33" name="Group 32">
            <a:extLst>
              <a:ext uri="{FF2B5EF4-FFF2-40B4-BE49-F238E27FC236}">
                <a16:creationId xmlns:a16="http://schemas.microsoft.com/office/drawing/2014/main" id="{378CE91F-5F78-93C4-5123-D07552F63805}"/>
              </a:ext>
            </a:extLst>
          </p:cNvPr>
          <p:cNvGrpSpPr/>
          <p:nvPr/>
        </p:nvGrpSpPr>
        <p:grpSpPr>
          <a:xfrm>
            <a:off x="3988607" y="3167005"/>
            <a:ext cx="535720" cy="457717"/>
            <a:chOff x="10960244" y="592125"/>
            <a:chExt cx="535720" cy="457717"/>
          </a:xfrm>
        </p:grpSpPr>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AFDAC413-1B52-3602-7A43-191D52F84D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98A7057-389A-2DF2-9EEC-C03EB739ACE7}"/>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grpSp>
        <p:nvGrpSpPr>
          <p:cNvPr id="36" name="Group 35">
            <a:extLst>
              <a:ext uri="{FF2B5EF4-FFF2-40B4-BE49-F238E27FC236}">
                <a16:creationId xmlns:a16="http://schemas.microsoft.com/office/drawing/2014/main" id="{50B8137E-E2A5-E9AE-00C0-C0FBFC88DBFF}"/>
              </a:ext>
            </a:extLst>
          </p:cNvPr>
          <p:cNvGrpSpPr/>
          <p:nvPr/>
        </p:nvGrpSpPr>
        <p:grpSpPr>
          <a:xfrm>
            <a:off x="3995605" y="3159800"/>
            <a:ext cx="535720" cy="457717"/>
            <a:chOff x="10960244" y="592125"/>
            <a:chExt cx="535720" cy="457717"/>
          </a:xfrm>
        </p:grpSpPr>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DBB5F66F-A1BB-D3E2-4F06-DBADA0579A0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462AED9D-9E38-54B4-FA7E-2D9EB850D1E6}"/>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39" name="Group 38">
            <a:extLst>
              <a:ext uri="{FF2B5EF4-FFF2-40B4-BE49-F238E27FC236}">
                <a16:creationId xmlns:a16="http://schemas.microsoft.com/office/drawing/2014/main" id="{B1F0F194-202D-54BB-AFF0-CD4ADDB7746A}"/>
              </a:ext>
            </a:extLst>
          </p:cNvPr>
          <p:cNvGrpSpPr/>
          <p:nvPr/>
        </p:nvGrpSpPr>
        <p:grpSpPr>
          <a:xfrm>
            <a:off x="8216597" y="2778372"/>
            <a:ext cx="535720" cy="457717"/>
            <a:chOff x="10960244" y="592125"/>
            <a:chExt cx="535720" cy="457717"/>
          </a:xfrm>
        </p:grpSpPr>
        <p:pic>
          <p:nvPicPr>
            <p:cNvPr id="66" name="Picture 65" descr="Free Envelope Clipart Black And White, Download Free Envelope Clipart Black  And White png images, Free ClipArts on Clipart Library">
              <a:extLst>
                <a:ext uri="{FF2B5EF4-FFF2-40B4-BE49-F238E27FC236}">
                  <a16:creationId xmlns:a16="http://schemas.microsoft.com/office/drawing/2014/main" id="{E21AA59E-CEF6-FA3D-DFAD-7A59BB592F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F4741F72-8001-8C3E-EDB8-3AE1746ED103}"/>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68" name="Group 67">
            <a:extLst>
              <a:ext uri="{FF2B5EF4-FFF2-40B4-BE49-F238E27FC236}">
                <a16:creationId xmlns:a16="http://schemas.microsoft.com/office/drawing/2014/main" id="{BF2209BA-5BBC-90AB-0AFD-7D707CCC59ED}"/>
              </a:ext>
            </a:extLst>
          </p:cNvPr>
          <p:cNvGrpSpPr/>
          <p:nvPr/>
        </p:nvGrpSpPr>
        <p:grpSpPr>
          <a:xfrm>
            <a:off x="9908455" y="3166882"/>
            <a:ext cx="535720" cy="457717"/>
            <a:chOff x="10960244" y="592125"/>
            <a:chExt cx="535720" cy="457717"/>
          </a:xfrm>
        </p:grpSpPr>
        <p:pic>
          <p:nvPicPr>
            <p:cNvPr id="69" name="Picture 68" descr="Free Envelope Clipart Black And White, Download Free Envelope Clipart Black  And White png images, Free ClipArts on Clipart Library">
              <a:extLst>
                <a:ext uri="{FF2B5EF4-FFF2-40B4-BE49-F238E27FC236}">
                  <a16:creationId xmlns:a16="http://schemas.microsoft.com/office/drawing/2014/main" id="{4AE965F2-5D9D-5EAF-34A0-B25559663D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7938DECD-A5E3-2079-D9F8-1C62970A8FF3}"/>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71" name="Group 70">
            <a:extLst>
              <a:ext uri="{FF2B5EF4-FFF2-40B4-BE49-F238E27FC236}">
                <a16:creationId xmlns:a16="http://schemas.microsoft.com/office/drawing/2014/main" id="{E02DC269-A9BC-B23A-8F03-81CD38E848E6}"/>
              </a:ext>
            </a:extLst>
          </p:cNvPr>
          <p:cNvGrpSpPr/>
          <p:nvPr/>
        </p:nvGrpSpPr>
        <p:grpSpPr>
          <a:xfrm>
            <a:off x="9908455" y="3162953"/>
            <a:ext cx="535720" cy="457717"/>
            <a:chOff x="10960244" y="592125"/>
            <a:chExt cx="535720" cy="457717"/>
          </a:xfrm>
        </p:grpSpPr>
        <p:pic>
          <p:nvPicPr>
            <p:cNvPr id="72" name="Picture 71" descr="Free Envelope Clipart Black And White, Download Free Envelope Clipart Black  And White png images, Free ClipArts on Clipart Library">
              <a:extLst>
                <a:ext uri="{FF2B5EF4-FFF2-40B4-BE49-F238E27FC236}">
                  <a16:creationId xmlns:a16="http://schemas.microsoft.com/office/drawing/2014/main" id="{A16207EE-5EBA-23B2-54A7-C91F64D7480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FFA1F75E-5162-A88F-571C-F5C6955FF075}"/>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108015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45833E-6 1.11111E-6 L 0.11758 -0.06111 L 0.34635 -0.05579 " pathEditMode="relative" rAng="0" ptsTypes="AAA">
                                      <p:cBhvr>
                                        <p:cTn id="10" dur="500" fill="hold"/>
                                        <p:tgtEl>
                                          <p:spTgt spid="9"/>
                                        </p:tgtEl>
                                        <p:attrNameLst>
                                          <p:attrName>ppt_x</p:attrName>
                                          <p:attrName>ppt_y</p:attrName>
                                        </p:attrNameLst>
                                      </p:cBhvr>
                                      <p:rCtr x="17318" y="-3056"/>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par>
                          <p:cTn id="16" fill="hold">
                            <p:stCondLst>
                              <p:cond delay="1000"/>
                            </p:stCondLst>
                            <p:childTnLst>
                              <p:par>
                                <p:cTn id="17" presetID="42" presetClass="path" presetSubtype="0" accel="50000" decel="50000" fill="hold" nodeType="afterEffect">
                                  <p:stCondLst>
                                    <p:cond delay="0"/>
                                  </p:stCondLst>
                                  <p:childTnLst>
                                    <p:animMotion origin="layout" path="M -2.5E-6 1.11111E-6 L 0.1392 0.05532 " pathEditMode="relative" rAng="0" ptsTypes="AA">
                                      <p:cBhvr>
                                        <p:cTn id="18" dur="500" fill="hold"/>
                                        <p:tgtEl>
                                          <p:spTgt spid="12"/>
                                        </p:tgtEl>
                                        <p:attrNameLst>
                                          <p:attrName>ppt_x</p:attrName>
                                          <p:attrName>ppt_y</p:attrName>
                                        </p:attrNameLst>
                                      </p:cBhvr>
                                      <p:rCtr x="6953" y="2755"/>
                                    </p:animMotion>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500"/>
                            </p:stCondLst>
                            <p:childTnLst>
                              <p:par>
                                <p:cTn id="30" presetID="0" presetClass="path" presetSubtype="0" accel="50000" decel="50000" fill="hold" nodeType="afterEffect">
                                  <p:stCondLst>
                                    <p:cond delay="0"/>
                                  </p:stCondLst>
                                  <p:childTnLst>
                                    <p:animMotion origin="layout" path="M 1.45833E-6 1.11111E-6 L 0.1332 0.03333 L 0.34622 0.02639 L 0.34622 0.02662 " pathEditMode="relative" rAng="0" ptsTypes="AAAA">
                                      <p:cBhvr>
                                        <p:cTn id="31" dur="500" fill="hold"/>
                                        <p:tgtEl>
                                          <p:spTgt spid="33"/>
                                        </p:tgtEl>
                                        <p:attrNameLst>
                                          <p:attrName>ppt_x</p:attrName>
                                          <p:attrName>ppt_y</p:attrName>
                                        </p:attrNameLst>
                                      </p:cBhvr>
                                      <p:rCtr x="17305" y="1667"/>
                                    </p:animMotion>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3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par>
                          <p:cTn id="42" fill="hold">
                            <p:stCondLst>
                              <p:cond delay="500"/>
                            </p:stCondLst>
                            <p:childTnLst>
                              <p:par>
                                <p:cTn id="43" presetID="0" presetClass="path" presetSubtype="0" accel="50000" decel="50000" fill="hold" nodeType="afterEffect">
                                  <p:stCondLst>
                                    <p:cond delay="0"/>
                                  </p:stCondLst>
                                  <p:childTnLst>
                                    <p:animMotion origin="layout" path="M 0.00039 -0.00023 L 0.11549 -0.05972 L 0.3457 -0.05509 " pathEditMode="relative" rAng="0" ptsTypes="AAA">
                                      <p:cBhvr>
                                        <p:cTn id="44" dur="500" fill="hold"/>
                                        <p:tgtEl>
                                          <p:spTgt spid="36"/>
                                        </p:tgtEl>
                                        <p:attrNameLst>
                                          <p:attrName>ppt_x</p:attrName>
                                          <p:attrName>ppt_y</p:attrName>
                                        </p:attrNameLst>
                                      </p:cBhvr>
                                      <p:rCtr x="17266" y="-2986"/>
                                    </p:animMotion>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par>
                                <p:cTn id="48" presetID="1" presetClass="exit" presetSubtype="0" fill="hold" nodeType="withEffect">
                                  <p:stCondLst>
                                    <p:cond delay="0"/>
                                  </p:stCondLst>
                                  <p:childTnLst>
                                    <p:set>
                                      <p:cBhvr>
                                        <p:cTn id="49" dur="1" fill="hold">
                                          <p:stCondLst>
                                            <p:cond delay="0"/>
                                          </p:stCondLst>
                                        </p:cTn>
                                        <p:tgtEl>
                                          <p:spTgt spid="3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33333E-6 4.07407E-6 L 0.13594 0.05324 " pathEditMode="relative" rAng="0" ptsTypes="AA">
                                      <p:cBhvr>
                                        <p:cTn id="58" dur="500" fill="hold"/>
                                        <p:tgtEl>
                                          <p:spTgt spid="39"/>
                                        </p:tgtEl>
                                        <p:attrNameLst>
                                          <p:attrName>ppt_x</p:attrName>
                                          <p:attrName>ppt_y</p:attrName>
                                        </p:attrNameLst>
                                      </p:cBhvr>
                                      <p:rCtr x="6797" y="2662"/>
                                    </p:animMotion>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childTnLst>
                                </p:cTn>
                              </p:par>
                            </p:childTnLst>
                          </p:cTn>
                        </p:par>
                        <p:par>
                          <p:cTn id="62" fill="hold">
                            <p:stCondLst>
                              <p:cond delay="500"/>
                            </p:stCondLst>
                            <p:childTnLst>
                              <p:par>
                                <p:cTn id="63" presetID="1" presetClass="exit" presetSubtype="0" fill="hold" nodeType="afterEffect">
                                  <p:stCondLst>
                                    <p:cond delay="0"/>
                                  </p:stCondLst>
                                  <p:childTnLst>
                                    <p:set>
                                      <p:cBhvr>
                                        <p:cTn id="64" dur="1" fill="hold">
                                          <p:stCondLst>
                                            <p:cond delay="0"/>
                                          </p:stCondLst>
                                        </p:cTn>
                                        <p:tgtEl>
                                          <p:spTgt spid="3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9" presetClass="exit" presetSubtype="0" fill="hold" nodeType="clickEffect">
                                  <p:stCondLst>
                                    <p:cond delay="0"/>
                                  </p:stCondLst>
                                  <p:childTnLst>
                                    <p:animEffect transition="out" filter="dissolve">
                                      <p:cBhvr>
                                        <p:cTn id="68" dur="500"/>
                                        <p:tgtEl>
                                          <p:spTgt spid="68"/>
                                        </p:tgtEl>
                                      </p:cBhvr>
                                    </p:animEffect>
                                    <p:set>
                                      <p:cBhvr>
                                        <p:cTn id="69" dur="1" fill="hold">
                                          <p:stCondLst>
                                            <p:cond delay="499"/>
                                          </p:stCondLst>
                                        </p:cTn>
                                        <p:tgtEl>
                                          <p:spTgt spid="6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nodeType="clickEffect">
                                  <p:stCondLst>
                                    <p:cond delay="0"/>
                                  </p:stCondLst>
                                  <p:childTnLst>
                                    <p:animMotion origin="layout" path="M -1.875E-6 -3.7037E-6 L 0.14089 -0.02824 " pathEditMode="relative" rAng="0" ptsTypes="AA">
                                      <p:cBhvr>
                                        <p:cTn id="73" dur="500" fill="hold"/>
                                        <p:tgtEl>
                                          <p:spTgt spid="30"/>
                                        </p:tgtEl>
                                        <p:attrNameLst>
                                          <p:attrName>ppt_x</p:attrName>
                                          <p:attrName>ppt_y</p:attrName>
                                        </p:attrNameLst>
                                      </p:cBhvr>
                                      <p:rCtr x="7044" y="-1412"/>
                                    </p:animMotion>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0"/>
                                        </p:tgtEl>
                                        <p:attrNameLst>
                                          <p:attrName>style.visibility</p:attrName>
                                        </p:attrNameLst>
                                      </p:cBhvr>
                                      <p:to>
                                        <p:strVal val="hidden"/>
                                      </p:to>
                                    </p:set>
                                  </p:childTnLst>
                                </p:cTn>
                              </p:par>
                            </p:childTnLst>
                          </p:cTn>
                        </p:par>
                        <p:par>
                          <p:cTn id="79" fill="hold">
                            <p:stCondLst>
                              <p:cond delay="500"/>
                            </p:stCondLst>
                            <p:childTnLst>
                              <p:par>
                                <p:cTn id="80" presetID="9" presetClass="exit" presetSubtype="0" fill="hold" nodeType="afterEffect">
                                  <p:stCondLst>
                                    <p:cond delay="0"/>
                                  </p:stCondLst>
                                  <p:childTnLst>
                                    <p:animEffect transition="out" filter="dissolve">
                                      <p:cBhvr>
                                        <p:cTn id="81" dur="500"/>
                                        <p:tgtEl>
                                          <p:spTgt spid="71"/>
                                        </p:tgtEl>
                                      </p:cBhvr>
                                    </p:animEffect>
                                    <p:set>
                                      <p:cBhvr>
                                        <p:cTn id="82" dur="1" fill="hold">
                                          <p:stCondLst>
                                            <p:cond delay="499"/>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B4F63-D587-CE34-7049-BEFD1A432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F8960-67A7-3FC2-4141-F9E31C2C85A7}"/>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93978057-13B5-6D1A-7426-484BAEA10FFD}"/>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Integrity</a:t>
            </a:r>
          </a:p>
        </p:txBody>
      </p:sp>
      <p:sp>
        <p:nvSpPr>
          <p:cNvPr id="4" name="Primary Context Box">
            <a:extLst>
              <a:ext uri="{FF2B5EF4-FFF2-40B4-BE49-F238E27FC236}">
                <a16:creationId xmlns:a16="http://schemas.microsoft.com/office/drawing/2014/main" id="{79CAF53A-499D-8697-79FA-2FBCEBBC2BA7}"/>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Consistency</a:t>
            </a:r>
          </a:p>
        </p:txBody>
      </p:sp>
      <p:sp>
        <p:nvSpPr>
          <p:cNvPr id="5" name="Secondary Content Box">
            <a:extLst>
              <a:ext uri="{FF2B5EF4-FFF2-40B4-BE49-F238E27FC236}">
                <a16:creationId xmlns:a16="http://schemas.microsoft.com/office/drawing/2014/main" id="{09D897D2-57B1-A0B3-7328-305E42BD9C29}"/>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Reliability</a:t>
            </a:r>
          </a:p>
        </p:txBody>
      </p:sp>
      <p:sp>
        <p:nvSpPr>
          <p:cNvPr id="11" name="Rectangle: Rounded Corners 10">
            <a:extLst>
              <a:ext uri="{FF2B5EF4-FFF2-40B4-BE49-F238E27FC236}">
                <a16:creationId xmlns:a16="http://schemas.microsoft.com/office/drawing/2014/main" id="{EA791AA1-9817-0712-878D-4585FD04EA61}"/>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89792684-C827-95B0-AC5E-FF9177B4AE9E}"/>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23543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15593-0074-8F90-0FFA-ED8ED2C93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64E38-C075-2D9B-C803-C61CE626269E}"/>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6E49BB45-5126-851F-E500-9EEB0C032E85}"/>
              </a:ext>
            </a:extLst>
          </p:cNvPr>
          <p:cNvSpPr/>
          <p:nvPr/>
        </p:nvSpPr>
        <p:spPr>
          <a:xfrm>
            <a:off x="551426"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Reduced Throughput</a:t>
            </a:r>
          </a:p>
        </p:txBody>
      </p:sp>
      <p:sp>
        <p:nvSpPr>
          <p:cNvPr id="4" name="Primary Context Box">
            <a:extLst>
              <a:ext uri="{FF2B5EF4-FFF2-40B4-BE49-F238E27FC236}">
                <a16:creationId xmlns:a16="http://schemas.microsoft.com/office/drawing/2014/main" id="{192946FE-FB55-4D85-DC19-FF15D11AE290}"/>
              </a:ext>
            </a:extLst>
          </p:cNvPr>
          <p:cNvSpPr/>
          <p:nvPr/>
        </p:nvSpPr>
        <p:spPr>
          <a:xfrm>
            <a:off x="4308157"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11" name="Rectangle: Rounded Corners 10">
            <a:extLst>
              <a:ext uri="{FF2B5EF4-FFF2-40B4-BE49-F238E27FC236}">
                <a16:creationId xmlns:a16="http://schemas.microsoft.com/office/drawing/2014/main" id="{ACAE8B71-BCAD-AF6B-B501-6CE13AB66A9D}"/>
              </a:ext>
            </a:extLst>
          </p:cNvPr>
          <p:cNvSpPr/>
          <p:nvPr/>
        </p:nvSpPr>
        <p:spPr>
          <a:xfrm>
            <a:off x="551426" y="240480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5" name="Rectangle: Rounded Corners 4">
            <a:extLst>
              <a:ext uri="{FF2B5EF4-FFF2-40B4-BE49-F238E27FC236}">
                <a16:creationId xmlns:a16="http://schemas.microsoft.com/office/drawing/2014/main" id="{A73B2613-C8D8-3774-F11E-27354CA9D7F5}"/>
              </a:ext>
            </a:extLst>
          </p:cNvPr>
          <p:cNvSpPr/>
          <p:nvPr/>
        </p:nvSpPr>
        <p:spPr>
          <a:xfrm>
            <a:off x="4308157" y="240480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6" name="Rectangle: Rounded Corners 5">
            <a:extLst>
              <a:ext uri="{FF2B5EF4-FFF2-40B4-BE49-F238E27FC236}">
                <a16:creationId xmlns:a16="http://schemas.microsoft.com/office/drawing/2014/main" id="{BEDFF8A9-4BBB-3DA0-E0F1-1D36ABA147F9}"/>
              </a:ext>
            </a:extLst>
          </p:cNvPr>
          <p:cNvSpPr/>
          <p:nvPr/>
        </p:nvSpPr>
        <p:spPr>
          <a:xfrm>
            <a:off x="8064888"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Potential Latency</a:t>
            </a:r>
          </a:p>
        </p:txBody>
      </p:sp>
    </p:spTree>
    <p:extLst>
      <p:ext uri="{BB962C8B-B14F-4D97-AF65-F5344CB8AC3E}">
        <p14:creationId xmlns:p14="http://schemas.microsoft.com/office/powerpoint/2010/main" val="7663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EFAD8-31BF-5EF8-DD6F-596341C99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04982-01F5-C10E-E73A-CAED19B86670}"/>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D590CB53-8620-9813-E22A-2A71D31AE6C1}"/>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Order Processing</a:t>
            </a:r>
          </a:p>
        </p:txBody>
      </p:sp>
      <p:sp>
        <p:nvSpPr>
          <p:cNvPr id="4" name="Primary Context Box">
            <a:extLst>
              <a:ext uri="{FF2B5EF4-FFF2-40B4-BE49-F238E27FC236}">
                <a16:creationId xmlns:a16="http://schemas.microsoft.com/office/drawing/2014/main" id="{04296428-240D-912C-33CB-B9FC734E1BA9}"/>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Event Sourcing</a:t>
            </a:r>
          </a:p>
        </p:txBody>
      </p:sp>
      <p:sp>
        <p:nvSpPr>
          <p:cNvPr id="5" name="Secondary Content Box">
            <a:extLst>
              <a:ext uri="{FF2B5EF4-FFF2-40B4-BE49-F238E27FC236}">
                <a16:creationId xmlns:a16="http://schemas.microsoft.com/office/drawing/2014/main" id="{2F2A0065-39A3-EDEB-32FD-2DCBF4867276}"/>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Workflow Management</a:t>
            </a:r>
          </a:p>
        </p:txBody>
      </p:sp>
    </p:spTree>
    <p:extLst>
      <p:ext uri="{BB962C8B-B14F-4D97-AF65-F5344CB8AC3E}">
        <p14:creationId xmlns:p14="http://schemas.microsoft.com/office/powerpoint/2010/main" val="73039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program&#10;&#10;AI-generated content may be incorrect.">
            <a:extLst>
              <a:ext uri="{FF2B5EF4-FFF2-40B4-BE49-F238E27FC236}">
                <a16:creationId xmlns:a16="http://schemas.microsoft.com/office/drawing/2014/main" id="{2256CE49-146A-D910-E5BC-F1EF29874BF1}"/>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84094" y="1232694"/>
            <a:ext cx="3781425" cy="4210050"/>
          </a:xfrm>
        </p:spPr>
      </p:pic>
      <p:sp>
        <p:nvSpPr>
          <p:cNvPr id="5" name="Title 3">
            <a:extLst>
              <a:ext uri="{FF2B5EF4-FFF2-40B4-BE49-F238E27FC236}">
                <a16:creationId xmlns:a16="http://schemas.microsoft.com/office/drawing/2014/main" id="{E498666A-CE75-8EA1-4191-E07EE97E5AF2}"/>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A7D7F798-B493-64CD-F040-57DBAD1C2805}"/>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Tree>
    <p:extLst>
      <p:ext uri="{BB962C8B-B14F-4D97-AF65-F5344CB8AC3E}">
        <p14:creationId xmlns:p14="http://schemas.microsoft.com/office/powerpoint/2010/main" val="184155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800D9-E063-5A79-EE7F-5497A6C49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9A378-85CE-E1DC-8C2A-3AC72D3262C2}"/>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E5E5B047-BD40-3FBA-6FCD-FBB32386029A}"/>
              </a:ext>
            </a:extLst>
          </p:cNvPr>
          <p:cNvSpPr/>
          <p:nvPr/>
        </p:nvSpPr>
        <p:spPr>
          <a:xfrm>
            <a:off x="1958975" y="2589212"/>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Circuit Breaker State</a:t>
            </a:r>
          </a:p>
        </p:txBody>
      </p:sp>
      <p:sp>
        <p:nvSpPr>
          <p:cNvPr id="105" name="Rectangle: Rounded Corners 104">
            <a:extLst>
              <a:ext uri="{FF2B5EF4-FFF2-40B4-BE49-F238E27FC236}">
                <a16:creationId xmlns:a16="http://schemas.microsoft.com/office/drawing/2014/main" id="{83757A5E-618D-5A32-12BC-FAD963081A27}"/>
              </a:ext>
            </a:extLst>
          </p:cNvPr>
          <p:cNvSpPr/>
          <p:nvPr/>
        </p:nvSpPr>
        <p:spPr>
          <a:xfrm>
            <a:off x="6656387" y="2609056"/>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Failure Threshold</a:t>
            </a:r>
          </a:p>
        </p:txBody>
      </p:sp>
      <p:sp>
        <p:nvSpPr>
          <p:cNvPr id="106" name="Rectangle: Rounded Corners 105">
            <a:extLst>
              <a:ext uri="{FF2B5EF4-FFF2-40B4-BE49-F238E27FC236}">
                <a16:creationId xmlns:a16="http://schemas.microsoft.com/office/drawing/2014/main" id="{F7C29DFD-E0A3-00C8-5EB8-73F19DA22AA9}"/>
              </a:ext>
            </a:extLst>
          </p:cNvPr>
          <p:cNvSpPr/>
          <p:nvPr/>
        </p:nvSpPr>
        <p:spPr>
          <a:xfrm>
            <a:off x="1958975" y="3631407"/>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Fallback Mechanism</a:t>
            </a:r>
          </a:p>
        </p:txBody>
      </p:sp>
      <p:sp>
        <p:nvSpPr>
          <p:cNvPr id="3" name="Rectangle: Rounded Corners 2">
            <a:extLst>
              <a:ext uri="{FF2B5EF4-FFF2-40B4-BE49-F238E27FC236}">
                <a16:creationId xmlns:a16="http://schemas.microsoft.com/office/drawing/2014/main" id="{00294123-BAF1-E5A8-A80D-DDDBC2BB2D2B}"/>
              </a:ext>
            </a:extLst>
          </p:cNvPr>
          <p:cNvSpPr/>
          <p:nvPr/>
        </p:nvSpPr>
        <p:spPr>
          <a:xfrm>
            <a:off x="6656387" y="3631407"/>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Recovery Logic</a:t>
            </a:r>
          </a:p>
        </p:txBody>
      </p:sp>
    </p:spTree>
    <p:extLst>
      <p:ext uri="{BB962C8B-B14F-4D97-AF65-F5344CB8AC3E}">
        <p14:creationId xmlns:p14="http://schemas.microsoft.com/office/powerpoint/2010/main" val="2942604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shot of a computer code&#10;&#10;AI-generated content may be incorrect.">
            <a:extLst>
              <a:ext uri="{FF2B5EF4-FFF2-40B4-BE49-F238E27FC236}">
                <a16:creationId xmlns:a16="http://schemas.microsoft.com/office/drawing/2014/main" id="{6A5B5AC0-830D-24D6-E028-87928199697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36256" y="846931"/>
            <a:ext cx="7538422" cy="5160464"/>
          </a:xfrm>
        </p:spPr>
      </p:pic>
      <p:sp>
        <p:nvSpPr>
          <p:cNvPr id="9" name="Title 3">
            <a:extLst>
              <a:ext uri="{FF2B5EF4-FFF2-40B4-BE49-F238E27FC236}">
                <a16:creationId xmlns:a16="http://schemas.microsoft.com/office/drawing/2014/main" id="{FD6591A5-9699-D2D2-2E9B-54B52F7163E7}"/>
              </a:ext>
            </a:extLst>
          </p:cNvPr>
          <p:cNvSpPr>
            <a:spLocks noGrp="1"/>
          </p:cNvSpPr>
          <p:nvPr>
            <p:ph type="title"/>
          </p:nvPr>
        </p:nvSpPr>
        <p:spPr>
          <a:xfrm>
            <a:off x="548640" y="457200"/>
            <a:ext cx="3575304" cy="591312"/>
          </a:xfrm>
        </p:spPr>
        <p:txBody>
          <a:bodyPr/>
          <a:lstStyle/>
          <a:p>
            <a:r>
              <a:rPr lang="en-US" dirty="0"/>
              <a:t>Demonstration</a:t>
            </a:r>
          </a:p>
        </p:txBody>
      </p:sp>
      <p:sp>
        <p:nvSpPr>
          <p:cNvPr id="10" name="Primary Context Box">
            <a:extLst>
              <a:ext uri="{FF2B5EF4-FFF2-40B4-BE49-F238E27FC236}">
                <a16:creationId xmlns:a16="http://schemas.microsoft.com/office/drawing/2014/main" id="{3EAAB998-CA6E-CBFA-D80B-FC0366F7E1F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11" name="Primary Context Box">
            <a:extLst>
              <a:ext uri="{FF2B5EF4-FFF2-40B4-BE49-F238E27FC236}">
                <a16:creationId xmlns:a16="http://schemas.microsoft.com/office/drawing/2014/main" id="{64613E3E-42E2-7483-6D7C-3D6ED93F83E0}"/>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12" name="Rectangle: Rounded Corners 11">
            <a:extLst>
              <a:ext uri="{FF2B5EF4-FFF2-40B4-BE49-F238E27FC236}">
                <a16:creationId xmlns:a16="http://schemas.microsoft.com/office/drawing/2014/main" id="{D05480AD-45E9-38B8-1F4E-FCD5272A45ED}"/>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cxnSp>
        <p:nvCxnSpPr>
          <p:cNvPr id="17" name="Straight Connector 16">
            <a:extLst>
              <a:ext uri="{FF2B5EF4-FFF2-40B4-BE49-F238E27FC236}">
                <a16:creationId xmlns:a16="http://schemas.microsoft.com/office/drawing/2014/main" id="{4BCB1AEF-E916-B1A2-3FE6-2F25C74F3876}"/>
              </a:ext>
            </a:extLst>
          </p:cNvPr>
          <p:cNvCxnSpPr/>
          <p:nvPr/>
        </p:nvCxnSpPr>
        <p:spPr>
          <a:xfrm>
            <a:off x="5285962" y="4978196"/>
            <a:ext cx="328506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53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omputer screen shot of a program&#10;&#10;AI-generated content may be incorrect.">
            <a:extLst>
              <a:ext uri="{FF2B5EF4-FFF2-40B4-BE49-F238E27FC236}">
                <a16:creationId xmlns:a16="http://schemas.microsoft.com/office/drawing/2014/main" id="{457B3B07-6B42-4D8A-9656-70076045CF9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12455" y="870743"/>
            <a:ext cx="7402051" cy="5126019"/>
          </a:xfrm>
        </p:spPr>
      </p:pic>
      <p:sp>
        <p:nvSpPr>
          <p:cNvPr id="5" name="Title 3">
            <a:extLst>
              <a:ext uri="{FF2B5EF4-FFF2-40B4-BE49-F238E27FC236}">
                <a16:creationId xmlns:a16="http://schemas.microsoft.com/office/drawing/2014/main" id="{8E27708F-E8C3-1F51-ED65-0E1723A91D03}"/>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6F75DF91-887B-5890-8160-64AE1A4A3AB2}"/>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0D08EC9B-46EE-A90B-5623-B8E34B98A7A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43B5F818-9E79-A0F4-B53A-89A0F0CA2DFA}"/>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898FA41F-A1D5-EEBD-935E-6FD39D85F627}"/>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0F4545DB-15FB-658D-9914-686B0BA573A2}"/>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79097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computer screen shot of a program code&#10;&#10;AI-generated content may be incorrect.">
            <a:extLst>
              <a:ext uri="{FF2B5EF4-FFF2-40B4-BE49-F238E27FC236}">
                <a16:creationId xmlns:a16="http://schemas.microsoft.com/office/drawing/2014/main" id="{DD582DC7-DB1F-05F3-1D84-5C51BEEEE47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97061" y="752855"/>
            <a:ext cx="7356192" cy="4223181"/>
          </a:xfrm>
        </p:spPr>
      </p:pic>
      <p:sp>
        <p:nvSpPr>
          <p:cNvPr id="5" name="Title 3">
            <a:extLst>
              <a:ext uri="{FF2B5EF4-FFF2-40B4-BE49-F238E27FC236}">
                <a16:creationId xmlns:a16="http://schemas.microsoft.com/office/drawing/2014/main" id="{D16B5C65-124E-6D80-C291-ECFFF690FDCE}"/>
              </a:ext>
            </a:extLst>
          </p:cNvPr>
          <p:cNvSpPr>
            <a:spLocks noGrp="1"/>
          </p:cNvSpPr>
          <p:nvPr>
            <p:ph type="title"/>
          </p:nvPr>
        </p:nvSpPr>
        <p:spPr>
          <a:xfrm>
            <a:off x="548640" y="457200"/>
            <a:ext cx="3575304" cy="591312"/>
          </a:xfrm>
        </p:spPr>
        <p:txBody>
          <a:bodyPr/>
          <a:lstStyle/>
          <a:p>
            <a:r>
              <a:rPr lang="en-US" dirty="0"/>
              <a:t>Documentation</a:t>
            </a:r>
          </a:p>
        </p:txBody>
      </p:sp>
      <p:sp>
        <p:nvSpPr>
          <p:cNvPr id="6" name="Primary Context Box">
            <a:extLst>
              <a:ext uri="{FF2B5EF4-FFF2-40B4-BE49-F238E27FC236}">
                <a16:creationId xmlns:a16="http://schemas.microsoft.com/office/drawing/2014/main" id="{935BB0DD-261E-084C-E6DE-CEEA27A561AC}"/>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0340F998-C402-9F25-5062-64E32E47BBDE}"/>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A3164157-1D31-B9B8-593B-F2A6F62656CF}"/>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B676FF9F-9628-A4A3-6663-8ABA480EF5DE}"/>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2ED4FF79-2B2B-D5CE-12AA-AC668CAB4571}"/>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A0416B81-18C0-F7FE-DD43-1E6695C12D7C}"/>
              </a:ext>
            </a:extLst>
          </p:cNvPr>
          <p:cNvSpPr/>
          <p:nvPr/>
        </p:nvSpPr>
        <p:spPr>
          <a:xfrm>
            <a:off x="548256"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Consumer</a:t>
            </a:r>
          </a:p>
        </p:txBody>
      </p:sp>
      <p:sp>
        <p:nvSpPr>
          <p:cNvPr id="12" name="Rectangle: Rounded Corners 11">
            <a:extLst>
              <a:ext uri="{FF2B5EF4-FFF2-40B4-BE49-F238E27FC236}">
                <a16:creationId xmlns:a16="http://schemas.microsoft.com/office/drawing/2014/main" id="{6F729E10-E346-0BAC-953E-6259046E2ACF}"/>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30884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shot of a computer&#10;&#10;AI-generated content may be incorrect.">
            <a:extLst>
              <a:ext uri="{FF2B5EF4-FFF2-40B4-BE49-F238E27FC236}">
                <a16:creationId xmlns:a16="http://schemas.microsoft.com/office/drawing/2014/main" id="{E2C556F2-092B-514A-15D9-B1796D7F5C2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240904" y="1015271"/>
            <a:ext cx="3924300" cy="4019550"/>
          </a:xfrm>
        </p:spPr>
      </p:pic>
      <p:sp>
        <p:nvSpPr>
          <p:cNvPr id="5" name="Title 3">
            <a:extLst>
              <a:ext uri="{FF2B5EF4-FFF2-40B4-BE49-F238E27FC236}">
                <a16:creationId xmlns:a16="http://schemas.microsoft.com/office/drawing/2014/main" id="{0D544B6D-A23B-64E0-CD78-BA79F768F884}"/>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ED503482-8326-A512-A5C3-A7266357BC7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1B8E7FC9-F87E-6E2D-CA16-0964835F43C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3774BE49-5D46-6D23-212A-99B134671981}"/>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0184D67C-2100-B6B9-22BA-238E6D47B4D5}"/>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E28F17C9-8BB2-E205-AEF3-437FE74D6DAE}"/>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100EAB1B-363B-AAA8-6963-B98D7AF9B4B9}"/>
              </a:ext>
            </a:extLst>
          </p:cNvPr>
          <p:cNvSpPr/>
          <p:nvPr/>
        </p:nvSpPr>
        <p:spPr>
          <a:xfrm>
            <a:off x="548256"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Consumer</a:t>
            </a:r>
          </a:p>
        </p:txBody>
      </p:sp>
      <p:sp>
        <p:nvSpPr>
          <p:cNvPr id="12" name="Rectangle: Rounded Corners 11">
            <a:extLst>
              <a:ext uri="{FF2B5EF4-FFF2-40B4-BE49-F238E27FC236}">
                <a16:creationId xmlns:a16="http://schemas.microsoft.com/office/drawing/2014/main" id="{7096CAA2-37AA-3761-E4F5-032E862F5DC2}"/>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5904EABE-5667-DFCB-2D3A-E45DBAC4B8DC}"/>
              </a:ext>
            </a:extLst>
          </p:cNvPr>
          <p:cNvSpPr/>
          <p:nvPr/>
        </p:nvSpPr>
        <p:spPr>
          <a:xfrm>
            <a:off x="548256"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4" name="Rectangle: Rounded Corners 13">
            <a:extLst>
              <a:ext uri="{FF2B5EF4-FFF2-40B4-BE49-F238E27FC236}">
                <a16:creationId xmlns:a16="http://schemas.microsoft.com/office/drawing/2014/main" id="{EBA11A19-B94A-44F4-3321-952A4DB538A3}"/>
              </a:ext>
            </a:extLst>
          </p:cNvPr>
          <p:cNvSpPr/>
          <p:nvPr/>
        </p:nvSpPr>
        <p:spPr>
          <a:xfrm>
            <a:off x="548256"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8" name="Picture 17" descr="A screenshot of a computer&#10;&#10;AI-generated content may be incorrect.">
            <a:extLst>
              <a:ext uri="{FF2B5EF4-FFF2-40B4-BE49-F238E27FC236}">
                <a16:creationId xmlns:a16="http://schemas.microsoft.com/office/drawing/2014/main" id="{B4377ECA-3832-D312-7028-D78D5D2C63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8229388" y="1039084"/>
            <a:ext cx="3924300" cy="4019550"/>
          </a:xfrm>
          <a:prstGeom prst="rect">
            <a:avLst/>
          </a:prstGeom>
        </p:spPr>
      </p:pic>
      <p:sp>
        <p:nvSpPr>
          <p:cNvPr id="19" name="TextBox 18">
            <a:extLst>
              <a:ext uri="{FF2B5EF4-FFF2-40B4-BE49-F238E27FC236}">
                <a16:creationId xmlns:a16="http://schemas.microsoft.com/office/drawing/2014/main" id="{002DD178-1396-DA8D-9886-2562B00E1955}"/>
              </a:ext>
            </a:extLst>
          </p:cNvPr>
          <p:cNvSpPr txBox="1"/>
          <p:nvPr/>
        </p:nvSpPr>
        <p:spPr>
          <a:xfrm>
            <a:off x="5338971" y="430496"/>
            <a:ext cx="1728165" cy="584775"/>
          </a:xfrm>
          <a:prstGeom prst="rect">
            <a:avLst/>
          </a:prstGeom>
          <a:noFill/>
        </p:spPr>
        <p:txBody>
          <a:bodyPr wrap="none" rtlCol="0">
            <a:spAutoFit/>
          </a:bodyPr>
          <a:lstStyle/>
          <a:p>
            <a:r>
              <a:rPr lang="en-US" sz="3200" b="1" dirty="0">
                <a:solidFill>
                  <a:schemeClr val="accent6"/>
                </a:solidFill>
              </a:rPr>
              <a:t>Producer</a:t>
            </a:r>
          </a:p>
        </p:txBody>
      </p:sp>
      <p:sp>
        <p:nvSpPr>
          <p:cNvPr id="20" name="TextBox 19">
            <a:extLst>
              <a:ext uri="{FF2B5EF4-FFF2-40B4-BE49-F238E27FC236}">
                <a16:creationId xmlns:a16="http://schemas.microsoft.com/office/drawing/2014/main" id="{4E131B36-96A4-0372-3D9A-BDC891E4C352}"/>
              </a:ext>
            </a:extLst>
          </p:cNvPr>
          <p:cNvSpPr txBox="1"/>
          <p:nvPr/>
        </p:nvSpPr>
        <p:spPr>
          <a:xfrm>
            <a:off x="9235186" y="463737"/>
            <a:ext cx="1912703" cy="584775"/>
          </a:xfrm>
          <a:prstGeom prst="rect">
            <a:avLst/>
          </a:prstGeom>
          <a:noFill/>
        </p:spPr>
        <p:txBody>
          <a:bodyPr wrap="none" rtlCol="0">
            <a:spAutoFit/>
          </a:bodyPr>
          <a:lstStyle/>
          <a:p>
            <a:r>
              <a:rPr lang="en-US" sz="3200" b="1" dirty="0">
                <a:solidFill>
                  <a:schemeClr val="accent6"/>
                </a:solidFill>
              </a:rPr>
              <a:t>Consumer</a:t>
            </a:r>
          </a:p>
        </p:txBody>
      </p:sp>
      <p:pic>
        <p:nvPicPr>
          <p:cNvPr id="22" name="Picture 21" descr="A screenshot of a computer&#10;&#10;AI-generated content may be incorrect.">
            <a:extLst>
              <a:ext uri="{FF2B5EF4-FFF2-40B4-BE49-F238E27FC236}">
                <a16:creationId xmlns:a16="http://schemas.microsoft.com/office/drawing/2014/main" id="{FB2BD3DD-7D68-C799-2407-34B3465F118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4240904" y="1015271"/>
            <a:ext cx="3924300" cy="4019550"/>
          </a:xfrm>
          <a:prstGeom prst="rect">
            <a:avLst/>
          </a:prstGeom>
        </p:spPr>
      </p:pic>
      <p:pic>
        <p:nvPicPr>
          <p:cNvPr id="24" name="Picture 23" descr="A screenshot of a computer screen&#10;&#10;AI-generated content may be incorrect.">
            <a:extLst>
              <a:ext uri="{FF2B5EF4-FFF2-40B4-BE49-F238E27FC236}">
                <a16:creationId xmlns:a16="http://schemas.microsoft.com/office/drawing/2014/main" id="{CE4F0304-509C-736C-E71B-3581A298151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8229388" y="1039084"/>
            <a:ext cx="3924300" cy="4019550"/>
          </a:xfrm>
          <a:prstGeom prst="rect">
            <a:avLst/>
          </a:prstGeom>
        </p:spPr>
      </p:pic>
    </p:spTree>
    <p:extLst>
      <p:ext uri="{BB962C8B-B14F-4D97-AF65-F5344CB8AC3E}">
        <p14:creationId xmlns:p14="http://schemas.microsoft.com/office/powerpoint/2010/main" val="315849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E06E0-60CE-1FB4-61FE-8FD640812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7C1D1-512B-AD31-1FFB-31F4E8A497D8}"/>
              </a:ext>
            </a:extLst>
          </p:cNvPr>
          <p:cNvSpPr>
            <a:spLocks noGrp="1"/>
          </p:cNvSpPr>
          <p:nvPr>
            <p:ph type="title"/>
          </p:nvPr>
        </p:nvSpPr>
        <p:spPr/>
        <p:txBody>
          <a:bodyPr/>
          <a:lstStyle/>
          <a:p>
            <a:r>
              <a:rPr lang="en-US" dirty="0"/>
              <a:t>Key Points to Remember</a:t>
            </a:r>
          </a:p>
        </p:txBody>
      </p:sp>
      <p:sp>
        <p:nvSpPr>
          <p:cNvPr id="4" name="Rectangle: Rounded Corners 3">
            <a:extLst>
              <a:ext uri="{FF2B5EF4-FFF2-40B4-BE49-F238E27FC236}">
                <a16:creationId xmlns:a16="http://schemas.microsoft.com/office/drawing/2014/main" id="{46BE4BBA-70E0-8BEB-8F39-970DF89A577C}"/>
              </a:ext>
            </a:extLst>
          </p:cNvPr>
          <p:cNvSpPr/>
          <p:nvPr/>
        </p:nvSpPr>
        <p:spPr>
          <a:xfrm>
            <a:off x="928688" y="1975602"/>
            <a:ext cx="4514849" cy="1097281"/>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Use Order Keys</a:t>
            </a:r>
          </a:p>
        </p:txBody>
      </p:sp>
      <p:sp>
        <p:nvSpPr>
          <p:cNvPr id="5" name="Rectangle: Rounded Corners 4">
            <a:extLst>
              <a:ext uri="{FF2B5EF4-FFF2-40B4-BE49-F238E27FC236}">
                <a16:creationId xmlns:a16="http://schemas.microsoft.com/office/drawing/2014/main" id="{882DB7B5-D57F-000E-23C1-B10547B14B52}"/>
              </a:ext>
            </a:extLst>
          </p:cNvPr>
          <p:cNvSpPr/>
          <p:nvPr/>
        </p:nvSpPr>
        <p:spPr>
          <a:xfrm>
            <a:off x="6565900" y="1975602"/>
            <a:ext cx="4514849" cy="1097281"/>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Ensure Queue Ordering</a:t>
            </a:r>
          </a:p>
        </p:txBody>
      </p:sp>
      <p:sp>
        <p:nvSpPr>
          <p:cNvPr id="6" name="Rectangle: Rounded Corners 5">
            <a:extLst>
              <a:ext uri="{FF2B5EF4-FFF2-40B4-BE49-F238E27FC236}">
                <a16:creationId xmlns:a16="http://schemas.microsoft.com/office/drawing/2014/main" id="{3A9D29E4-F6EB-F4D6-3E52-F577A9B5C48B}"/>
              </a:ext>
            </a:extLst>
          </p:cNvPr>
          <p:cNvSpPr/>
          <p:nvPr/>
        </p:nvSpPr>
        <p:spPr>
          <a:xfrm>
            <a:off x="927100" y="3991609"/>
            <a:ext cx="4514849" cy="1097281"/>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Monitor and Adjust</a:t>
            </a:r>
          </a:p>
        </p:txBody>
      </p:sp>
      <p:sp>
        <p:nvSpPr>
          <p:cNvPr id="7" name="Rectangle: Rounded Corners 6">
            <a:extLst>
              <a:ext uri="{FF2B5EF4-FFF2-40B4-BE49-F238E27FC236}">
                <a16:creationId xmlns:a16="http://schemas.microsoft.com/office/drawing/2014/main" id="{5AC47EC0-228B-D50E-35D5-95CA15820DD3}"/>
              </a:ext>
            </a:extLst>
          </p:cNvPr>
          <p:cNvSpPr/>
          <p:nvPr/>
        </p:nvSpPr>
        <p:spPr>
          <a:xfrm>
            <a:off x="6565900" y="3940610"/>
            <a:ext cx="4514849" cy="1097281"/>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Handle Failures Gracefully</a:t>
            </a:r>
          </a:p>
        </p:txBody>
      </p:sp>
    </p:spTree>
    <p:extLst>
      <p:ext uri="{BB962C8B-B14F-4D97-AF65-F5344CB8AC3E}">
        <p14:creationId xmlns:p14="http://schemas.microsoft.com/office/powerpoint/2010/main" val="1563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9278-AB7B-9882-BB77-CF9BDCCF71D0}"/>
              </a:ext>
            </a:extLst>
          </p:cNvPr>
          <p:cNvSpPr>
            <a:spLocks noGrp="1"/>
          </p:cNvSpPr>
          <p:nvPr>
            <p:ph type="title"/>
          </p:nvPr>
        </p:nvSpPr>
        <p:spPr/>
        <p:txBody>
          <a:bodyPr/>
          <a:lstStyle/>
          <a:p>
            <a:r>
              <a:rPr lang="en-US" dirty="0"/>
              <a:t>Resilience &amp; Reliability</a:t>
            </a:r>
          </a:p>
        </p:txBody>
      </p:sp>
      <p:sp>
        <p:nvSpPr>
          <p:cNvPr id="3" name="Text Placeholder 2">
            <a:extLst>
              <a:ext uri="{FF2B5EF4-FFF2-40B4-BE49-F238E27FC236}">
                <a16:creationId xmlns:a16="http://schemas.microsoft.com/office/drawing/2014/main" id="{8D1CE52F-8D68-5FD5-507E-BFE9F20C91E9}"/>
              </a:ext>
            </a:extLst>
          </p:cNvPr>
          <p:cNvSpPr>
            <a:spLocks noGrp="1"/>
          </p:cNvSpPr>
          <p:nvPr>
            <p:ph type="body" sz="quarter" idx="10"/>
          </p:nvPr>
        </p:nvSpPr>
        <p:spPr/>
        <p:txBody>
          <a:bodyPr/>
          <a:lstStyle/>
          <a:p>
            <a:r>
              <a:rPr lang="en-US" dirty="0"/>
              <a:t>Wrap-Up</a:t>
            </a:r>
          </a:p>
        </p:txBody>
      </p:sp>
    </p:spTree>
    <p:extLst>
      <p:ext uri="{BB962C8B-B14F-4D97-AF65-F5344CB8AC3E}">
        <p14:creationId xmlns:p14="http://schemas.microsoft.com/office/powerpoint/2010/main" val="112687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AAF1C-DA7B-5F4A-8778-A6641D944553}"/>
              </a:ext>
            </a:extLst>
          </p:cNvPr>
          <p:cNvSpPr>
            <a:spLocks noGrp="1"/>
          </p:cNvSpPr>
          <p:nvPr>
            <p:ph type="title"/>
          </p:nvPr>
        </p:nvSpPr>
        <p:spPr/>
        <p:txBody>
          <a:bodyPr/>
          <a:lstStyle/>
          <a:p>
            <a:r>
              <a:rPr lang="en-US" dirty="0"/>
              <a:t>Key Takeaways</a:t>
            </a:r>
          </a:p>
        </p:txBody>
      </p:sp>
      <p:sp>
        <p:nvSpPr>
          <p:cNvPr id="3" name="Rectangle: Rounded Corners 2">
            <a:extLst>
              <a:ext uri="{FF2B5EF4-FFF2-40B4-BE49-F238E27FC236}">
                <a16:creationId xmlns:a16="http://schemas.microsoft.com/office/drawing/2014/main" id="{2FDA141E-6096-6FA6-220A-262B93496A11}"/>
              </a:ext>
            </a:extLst>
          </p:cNvPr>
          <p:cNvSpPr/>
          <p:nvPr/>
        </p:nvSpPr>
        <p:spPr>
          <a:xfrm>
            <a:off x="547688" y="2498725"/>
            <a:ext cx="3576637" cy="18589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Circuit Breaker</a:t>
            </a:r>
          </a:p>
        </p:txBody>
      </p:sp>
      <p:sp>
        <p:nvSpPr>
          <p:cNvPr id="4" name="Rectangle: Rounded Corners 3">
            <a:extLst>
              <a:ext uri="{FF2B5EF4-FFF2-40B4-BE49-F238E27FC236}">
                <a16:creationId xmlns:a16="http://schemas.microsoft.com/office/drawing/2014/main" id="{246E66F7-4253-0A19-62D3-FE41073EE861}"/>
              </a:ext>
            </a:extLst>
          </p:cNvPr>
          <p:cNvSpPr/>
          <p:nvPr/>
        </p:nvSpPr>
        <p:spPr>
          <a:xfrm>
            <a:off x="4307681" y="2498726"/>
            <a:ext cx="3576637" cy="18589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Saga</a:t>
            </a:r>
          </a:p>
        </p:txBody>
      </p:sp>
      <p:sp>
        <p:nvSpPr>
          <p:cNvPr id="5" name="Rectangle: Rounded Corners 4">
            <a:extLst>
              <a:ext uri="{FF2B5EF4-FFF2-40B4-BE49-F238E27FC236}">
                <a16:creationId xmlns:a16="http://schemas.microsoft.com/office/drawing/2014/main" id="{C453D484-FAE6-25E6-9C54-8583B92364A6}"/>
              </a:ext>
            </a:extLst>
          </p:cNvPr>
          <p:cNvSpPr/>
          <p:nvPr/>
        </p:nvSpPr>
        <p:spPr>
          <a:xfrm>
            <a:off x="8067675" y="2498726"/>
            <a:ext cx="3576637" cy="18589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Sequential Convoy</a:t>
            </a:r>
          </a:p>
        </p:txBody>
      </p:sp>
    </p:spTree>
    <p:extLst>
      <p:ext uri="{BB962C8B-B14F-4D97-AF65-F5344CB8AC3E}">
        <p14:creationId xmlns:p14="http://schemas.microsoft.com/office/powerpoint/2010/main" val="2579640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DB07-036F-21EA-0F3B-6B1DA4B6C50A}"/>
              </a:ext>
            </a:extLst>
          </p:cNvPr>
          <p:cNvSpPr>
            <a:spLocks noGrp="1"/>
          </p:cNvSpPr>
          <p:nvPr>
            <p:ph type="title"/>
          </p:nvPr>
        </p:nvSpPr>
        <p:spPr/>
        <p:txBody>
          <a:bodyPr>
            <a:normAutofit fontScale="90000"/>
          </a:bodyPr>
          <a:lstStyle/>
          <a:p>
            <a:r>
              <a:rPr lang="en-US" dirty="0"/>
              <a:t>Preview of What’s Next in the Workshop</a:t>
            </a:r>
          </a:p>
        </p:txBody>
      </p:sp>
      <p:sp>
        <p:nvSpPr>
          <p:cNvPr id="3" name="Primary Context Box">
            <a:extLst>
              <a:ext uri="{FF2B5EF4-FFF2-40B4-BE49-F238E27FC236}">
                <a16:creationId xmlns:a16="http://schemas.microsoft.com/office/drawing/2014/main" id="{95B70A07-A2B7-0815-C156-7D28D413F981}"/>
              </a:ext>
            </a:extLst>
          </p:cNvPr>
          <p:cNvSpPr/>
          <p:nvPr/>
        </p:nvSpPr>
        <p:spPr>
          <a:xfrm>
            <a:off x="1020762" y="1477963"/>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Messaging Essentials</a:t>
            </a:r>
          </a:p>
        </p:txBody>
      </p:sp>
      <p:sp>
        <p:nvSpPr>
          <p:cNvPr id="9" name="Rectangle: Rounded Corners 8">
            <a:extLst>
              <a:ext uri="{FF2B5EF4-FFF2-40B4-BE49-F238E27FC236}">
                <a16:creationId xmlns:a16="http://schemas.microsoft.com/office/drawing/2014/main" id="{F6F2E2BD-19F3-AC5C-1426-88F43624D2D7}"/>
              </a:ext>
            </a:extLst>
          </p:cNvPr>
          <p:cNvSpPr/>
          <p:nvPr/>
        </p:nvSpPr>
        <p:spPr>
          <a:xfrm>
            <a:off x="6657657" y="1477963"/>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Core Messaging Patterns</a:t>
            </a:r>
          </a:p>
        </p:txBody>
      </p:sp>
      <p:sp>
        <p:nvSpPr>
          <p:cNvPr id="10" name="Rectangle: Rounded Corners 9">
            <a:extLst>
              <a:ext uri="{FF2B5EF4-FFF2-40B4-BE49-F238E27FC236}">
                <a16:creationId xmlns:a16="http://schemas.microsoft.com/office/drawing/2014/main" id="{142B842D-B53E-1FEC-1C52-3EFA88D1946C}"/>
              </a:ext>
            </a:extLst>
          </p:cNvPr>
          <p:cNvSpPr/>
          <p:nvPr/>
        </p:nvSpPr>
        <p:spPr>
          <a:xfrm>
            <a:off x="1018856" y="2489483"/>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Routing &amp; Processing</a:t>
            </a:r>
          </a:p>
        </p:txBody>
      </p:sp>
      <p:sp>
        <p:nvSpPr>
          <p:cNvPr id="11" name="Rectangle: Rounded Corners 10">
            <a:extLst>
              <a:ext uri="{FF2B5EF4-FFF2-40B4-BE49-F238E27FC236}">
                <a16:creationId xmlns:a16="http://schemas.microsoft.com/office/drawing/2014/main" id="{6EFCEC62-ED8E-60DB-86A2-4A8BC0C98705}"/>
              </a:ext>
            </a:extLst>
          </p:cNvPr>
          <p:cNvSpPr/>
          <p:nvPr/>
        </p:nvSpPr>
        <p:spPr>
          <a:xfrm>
            <a:off x="6658610" y="2495815"/>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Advanced Processing Techniques</a:t>
            </a:r>
          </a:p>
        </p:txBody>
      </p:sp>
      <p:sp>
        <p:nvSpPr>
          <p:cNvPr id="12" name="Rectangle: Rounded Corners 11">
            <a:extLst>
              <a:ext uri="{FF2B5EF4-FFF2-40B4-BE49-F238E27FC236}">
                <a16:creationId xmlns:a16="http://schemas.microsoft.com/office/drawing/2014/main" id="{C2853758-C8FF-38BF-BF31-97889C27F874}"/>
              </a:ext>
            </a:extLst>
          </p:cNvPr>
          <p:cNvSpPr/>
          <p:nvPr/>
        </p:nvSpPr>
        <p:spPr>
          <a:xfrm>
            <a:off x="1018856" y="3526756"/>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Resilience &amp; Reliability</a:t>
            </a:r>
          </a:p>
        </p:txBody>
      </p:sp>
      <p:sp>
        <p:nvSpPr>
          <p:cNvPr id="13" name="Rectangle: Rounded Corners 12">
            <a:extLst>
              <a:ext uri="{FF2B5EF4-FFF2-40B4-BE49-F238E27FC236}">
                <a16:creationId xmlns:a16="http://schemas.microsoft.com/office/drawing/2014/main" id="{61CDBE5B-B45A-4425-B434-170136091110}"/>
              </a:ext>
            </a:extLst>
          </p:cNvPr>
          <p:cNvSpPr/>
          <p:nvPr/>
        </p:nvSpPr>
        <p:spPr>
          <a:xfrm>
            <a:off x="6658610" y="3520281"/>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Streaming &amp; Integrations</a:t>
            </a:r>
          </a:p>
        </p:txBody>
      </p:sp>
      <p:sp>
        <p:nvSpPr>
          <p:cNvPr id="14" name="Rectangle: Rounded Corners 13">
            <a:extLst>
              <a:ext uri="{FF2B5EF4-FFF2-40B4-BE49-F238E27FC236}">
                <a16:creationId xmlns:a16="http://schemas.microsoft.com/office/drawing/2014/main" id="{AE2DDD8E-54D6-645D-5959-085CB3501568}"/>
              </a:ext>
            </a:extLst>
          </p:cNvPr>
          <p:cNvSpPr/>
          <p:nvPr/>
        </p:nvSpPr>
        <p:spPr>
          <a:xfrm>
            <a:off x="1018858" y="4531801"/>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Considerations</a:t>
            </a:r>
          </a:p>
        </p:txBody>
      </p:sp>
      <p:sp>
        <p:nvSpPr>
          <p:cNvPr id="15" name="Rectangle: Rounded Corners 14">
            <a:extLst>
              <a:ext uri="{FF2B5EF4-FFF2-40B4-BE49-F238E27FC236}">
                <a16:creationId xmlns:a16="http://schemas.microsoft.com/office/drawing/2014/main" id="{F95599BB-3A5B-8440-C2DD-6A14FC4B8BFA}"/>
              </a:ext>
            </a:extLst>
          </p:cNvPr>
          <p:cNvSpPr/>
          <p:nvPr/>
        </p:nvSpPr>
        <p:spPr>
          <a:xfrm>
            <a:off x="6658610" y="4564239"/>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Hands-On Exercises</a:t>
            </a:r>
          </a:p>
        </p:txBody>
      </p:sp>
    </p:spTree>
    <p:extLst>
      <p:ext uri="{BB962C8B-B14F-4D97-AF65-F5344CB8AC3E}">
        <p14:creationId xmlns:p14="http://schemas.microsoft.com/office/powerpoint/2010/main" val="15231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1000" fill="hold"/>
                                        <p:tgtEl>
                                          <p:spTgt spid="3"/>
                                        </p:tgtEl>
                                        <p:attrNameLst>
                                          <p:attrName>fillcolor</p:attrName>
                                        </p:attrNameLst>
                                      </p:cBhvr>
                                      <p:to>
                                        <a:schemeClr val="accent2"/>
                                      </p:to>
                                    </p:animClr>
                                    <p:set>
                                      <p:cBhvr>
                                        <p:cTn id="7" dur="1000" fill="hold"/>
                                        <p:tgtEl>
                                          <p:spTgt spid="3"/>
                                        </p:tgtEl>
                                        <p:attrNameLst>
                                          <p:attrName>fill.type</p:attrName>
                                        </p:attrNameLst>
                                      </p:cBhvr>
                                      <p:to>
                                        <p:strVal val="solid"/>
                                      </p:to>
                                    </p:set>
                                    <p:set>
                                      <p:cBhvr>
                                        <p:cTn id="8" dur="1000" fill="hold"/>
                                        <p:tgtEl>
                                          <p:spTgt spid="3"/>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0" fill="hold"/>
                                        <p:tgtEl>
                                          <p:spTgt spid="9"/>
                                        </p:tgtEl>
                                        <p:attrNameLst>
                                          <p:attrName>fillcolor</p:attrName>
                                        </p:attrNameLst>
                                      </p:cBhvr>
                                      <p:to>
                                        <a:schemeClr val="accent2"/>
                                      </p:to>
                                    </p:animClr>
                                    <p:set>
                                      <p:cBhvr>
                                        <p:cTn id="11" dur="1000" fill="hold"/>
                                        <p:tgtEl>
                                          <p:spTgt spid="9"/>
                                        </p:tgtEl>
                                        <p:attrNameLst>
                                          <p:attrName>fill.type</p:attrName>
                                        </p:attrNameLst>
                                      </p:cBhvr>
                                      <p:to>
                                        <p:strVal val="solid"/>
                                      </p:to>
                                    </p:set>
                                    <p:set>
                                      <p:cBhvr>
                                        <p:cTn id="12" dur="1000" fill="hold"/>
                                        <p:tgtEl>
                                          <p:spTgt spid="9"/>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1000" fill="hold"/>
                                        <p:tgtEl>
                                          <p:spTgt spid="10"/>
                                        </p:tgtEl>
                                        <p:attrNameLst>
                                          <p:attrName>fillcolor</p:attrName>
                                        </p:attrNameLst>
                                      </p:cBhvr>
                                      <p:to>
                                        <a:schemeClr val="accent2"/>
                                      </p:to>
                                    </p:animClr>
                                    <p:set>
                                      <p:cBhvr>
                                        <p:cTn id="15" dur="1000" fill="hold"/>
                                        <p:tgtEl>
                                          <p:spTgt spid="10"/>
                                        </p:tgtEl>
                                        <p:attrNameLst>
                                          <p:attrName>fill.type</p:attrName>
                                        </p:attrNameLst>
                                      </p:cBhvr>
                                      <p:to>
                                        <p:strVal val="solid"/>
                                      </p:to>
                                    </p:set>
                                    <p:set>
                                      <p:cBhvr>
                                        <p:cTn id="16" dur="1000" fill="hold"/>
                                        <p:tgtEl>
                                          <p:spTgt spid="10"/>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1000" fill="hold"/>
                                        <p:tgtEl>
                                          <p:spTgt spid="11"/>
                                        </p:tgtEl>
                                        <p:attrNameLst>
                                          <p:attrName>fillcolor</p:attrName>
                                        </p:attrNameLst>
                                      </p:cBhvr>
                                      <p:to>
                                        <a:schemeClr val="accent2"/>
                                      </p:to>
                                    </p:animClr>
                                    <p:set>
                                      <p:cBhvr>
                                        <p:cTn id="19" dur="1000" fill="hold"/>
                                        <p:tgtEl>
                                          <p:spTgt spid="11"/>
                                        </p:tgtEl>
                                        <p:attrNameLst>
                                          <p:attrName>fill.type</p:attrName>
                                        </p:attrNameLst>
                                      </p:cBhvr>
                                      <p:to>
                                        <p:strVal val="solid"/>
                                      </p:to>
                                    </p:set>
                                    <p:set>
                                      <p:cBhvr>
                                        <p:cTn id="20" dur="1000" fill="hold"/>
                                        <p:tgtEl>
                                          <p:spTgt spid="11"/>
                                        </p:tgtEl>
                                        <p:attrNameLst>
                                          <p:attrName>fill.on</p:attrName>
                                        </p:attrNameLst>
                                      </p:cBhvr>
                                      <p:to>
                                        <p:strVal val="true"/>
                                      </p:to>
                                    </p:set>
                                  </p:childTnLst>
                                </p:cTn>
                              </p:par>
                            </p:childTnLst>
                          </p:cTn>
                        </p:par>
                        <p:par>
                          <p:cTn id="21" fill="hold">
                            <p:stCondLst>
                              <p:cond delay="1000"/>
                            </p:stCondLst>
                            <p:childTnLst>
                              <p:par>
                                <p:cTn id="22" presetID="1" presetClass="emph" presetSubtype="2" fill="hold" grpId="0" nodeType="afterEffect">
                                  <p:stCondLst>
                                    <p:cond delay="0"/>
                                  </p:stCondLst>
                                  <p:childTnLst>
                                    <p:animClr clrSpc="rgb" dir="cw">
                                      <p:cBhvr>
                                        <p:cTn id="23" dur="1000" fill="hold"/>
                                        <p:tgtEl>
                                          <p:spTgt spid="12"/>
                                        </p:tgtEl>
                                        <p:attrNameLst>
                                          <p:attrName>fillcolor</p:attrName>
                                        </p:attrNameLst>
                                      </p:cBhvr>
                                      <p:to>
                                        <a:schemeClr val="hlink"/>
                                      </p:to>
                                    </p:animClr>
                                    <p:set>
                                      <p:cBhvr>
                                        <p:cTn id="24" dur="1000" fill="hold"/>
                                        <p:tgtEl>
                                          <p:spTgt spid="12"/>
                                        </p:tgtEl>
                                        <p:attrNameLst>
                                          <p:attrName>fill.type</p:attrName>
                                        </p:attrNameLst>
                                      </p:cBhvr>
                                      <p:to>
                                        <p:strVal val="solid"/>
                                      </p:to>
                                    </p:set>
                                    <p:set>
                                      <p:cBhvr>
                                        <p:cTn id="25" dur="1000" fill="hold"/>
                                        <p:tgtEl>
                                          <p:spTgt spid="12"/>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 presetClass="emph" presetSubtype="2" fill="hold" nodeType="clickEffect">
                                  <p:stCondLst>
                                    <p:cond delay="0"/>
                                  </p:stCondLst>
                                  <p:childTnLst>
                                    <p:animClr clrSpc="rgb" dir="cw">
                                      <p:cBhvr>
                                        <p:cTn id="29" dur="1000" fill="hold"/>
                                        <p:tgtEl>
                                          <p:spTgt spid="13"/>
                                        </p:tgtEl>
                                        <p:attrNameLst>
                                          <p:attrName>fillcolor</p:attrName>
                                        </p:attrNameLst>
                                      </p:cBhvr>
                                      <p:to>
                                        <a:srgbClr val="FF6600"/>
                                      </p:to>
                                    </p:animClr>
                                    <p:set>
                                      <p:cBhvr>
                                        <p:cTn id="30" dur="1000" fill="hold"/>
                                        <p:tgtEl>
                                          <p:spTgt spid="13"/>
                                        </p:tgtEl>
                                        <p:attrNameLst>
                                          <p:attrName>fill.type</p:attrName>
                                        </p:attrNameLst>
                                      </p:cBhvr>
                                      <p:to>
                                        <p:strVal val="solid"/>
                                      </p:to>
                                    </p:set>
                                    <p:set>
                                      <p:cBhvr>
                                        <p:cTn id="31" dur="1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44B82-55CE-FB20-C42D-0B173B973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66703-822D-5861-5FED-4B6A698B8D0B}"/>
              </a:ext>
            </a:extLst>
          </p:cNvPr>
          <p:cNvSpPr>
            <a:spLocks noGrp="1"/>
          </p:cNvSpPr>
          <p:nvPr>
            <p:ph type="title"/>
          </p:nvPr>
        </p:nvSpPr>
        <p:spPr/>
        <p:txBody>
          <a:bodyPr>
            <a:normAutofit fontScale="90000"/>
          </a:bodyPr>
          <a:lstStyle/>
          <a:p>
            <a:r>
              <a:rPr lang="en-US" dirty="0"/>
              <a:t>Preview of What’s Next in the Workshop</a:t>
            </a:r>
          </a:p>
        </p:txBody>
      </p:sp>
      <p:sp>
        <p:nvSpPr>
          <p:cNvPr id="13" name="Rectangle: Rounded Corners 12">
            <a:extLst>
              <a:ext uri="{FF2B5EF4-FFF2-40B4-BE49-F238E27FC236}">
                <a16:creationId xmlns:a16="http://schemas.microsoft.com/office/drawing/2014/main" id="{DB0E52B7-4E75-5CC4-BD67-F837F51CD602}"/>
              </a:ext>
            </a:extLst>
          </p:cNvPr>
          <p:cNvSpPr/>
          <p:nvPr/>
        </p:nvSpPr>
        <p:spPr>
          <a:xfrm>
            <a:off x="3838733" y="1486861"/>
            <a:ext cx="4514533" cy="838200"/>
          </a:xfrm>
          <a:prstGeom prst="roundRect">
            <a:avLst/>
          </a:prstGeom>
          <a:solidFill>
            <a:schemeClr val="accent4">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Streaming &amp; Integrations</a:t>
            </a:r>
          </a:p>
        </p:txBody>
      </p:sp>
      <p:sp>
        <p:nvSpPr>
          <p:cNvPr id="5" name="Rectangle: Rounded Corners 4">
            <a:extLst>
              <a:ext uri="{FF2B5EF4-FFF2-40B4-BE49-F238E27FC236}">
                <a16:creationId xmlns:a16="http://schemas.microsoft.com/office/drawing/2014/main" id="{CABB604C-1FAC-127D-347D-2F640906CE4A}"/>
              </a:ext>
            </a:extLst>
          </p:cNvPr>
          <p:cNvSpPr/>
          <p:nvPr/>
        </p:nvSpPr>
        <p:spPr>
          <a:xfrm>
            <a:off x="4777580" y="3521076"/>
            <a:ext cx="26368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Event Streaming</a:t>
            </a:r>
          </a:p>
        </p:txBody>
      </p:sp>
    </p:spTree>
    <p:extLst>
      <p:ext uri="{BB962C8B-B14F-4D97-AF65-F5344CB8AC3E}">
        <p14:creationId xmlns:p14="http://schemas.microsoft.com/office/powerpoint/2010/main" val="1096854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C9B6A-C757-E935-D9F9-C40C6CA0F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B0A4FD-E0D4-5821-AF74-3EAA4158AB5E}"/>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FF75EE29-F013-5598-2C2B-69218153CD54}"/>
              </a:ext>
            </a:extLst>
          </p:cNvPr>
          <p:cNvSpPr/>
          <p:nvPr/>
        </p:nvSpPr>
        <p:spPr>
          <a:xfrm>
            <a:off x="547688" y="189384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Circuit Breaker State</a:t>
            </a:r>
          </a:p>
        </p:txBody>
      </p:sp>
      <p:sp>
        <p:nvSpPr>
          <p:cNvPr id="105" name="Rectangle: Rounded Corners 104">
            <a:extLst>
              <a:ext uri="{FF2B5EF4-FFF2-40B4-BE49-F238E27FC236}">
                <a16:creationId xmlns:a16="http://schemas.microsoft.com/office/drawing/2014/main" id="{229A2DE9-9696-4539-4986-FB8BC06A363C}"/>
              </a:ext>
            </a:extLst>
          </p:cNvPr>
          <p:cNvSpPr/>
          <p:nvPr/>
        </p:nvSpPr>
        <p:spPr>
          <a:xfrm>
            <a:off x="536431" y="292265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Failure Threshold</a:t>
            </a:r>
          </a:p>
        </p:txBody>
      </p:sp>
      <p:sp>
        <p:nvSpPr>
          <p:cNvPr id="106" name="Rectangle: Rounded Corners 105">
            <a:extLst>
              <a:ext uri="{FF2B5EF4-FFF2-40B4-BE49-F238E27FC236}">
                <a16:creationId xmlns:a16="http://schemas.microsoft.com/office/drawing/2014/main" id="{F5B180C1-9D25-AC3B-7DEA-E11AC5AD6DDB}"/>
              </a:ext>
            </a:extLst>
          </p:cNvPr>
          <p:cNvSpPr/>
          <p:nvPr/>
        </p:nvSpPr>
        <p:spPr>
          <a:xfrm>
            <a:off x="546100" y="3943414"/>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Fallback Mechanism</a:t>
            </a:r>
          </a:p>
        </p:txBody>
      </p:sp>
      <p:sp>
        <p:nvSpPr>
          <p:cNvPr id="3" name="Rectangle: Rounded Corners 2">
            <a:extLst>
              <a:ext uri="{FF2B5EF4-FFF2-40B4-BE49-F238E27FC236}">
                <a16:creationId xmlns:a16="http://schemas.microsoft.com/office/drawing/2014/main" id="{1821475E-3B3D-C7DE-466E-3DCD68969F71}"/>
              </a:ext>
            </a:extLst>
          </p:cNvPr>
          <p:cNvSpPr/>
          <p:nvPr/>
        </p:nvSpPr>
        <p:spPr>
          <a:xfrm>
            <a:off x="547688" y="4972224"/>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Recovery Logic</a:t>
            </a:r>
          </a:p>
        </p:txBody>
      </p:sp>
      <p:sp>
        <p:nvSpPr>
          <p:cNvPr id="6" name="Rectangle: Rounded Corners 5">
            <a:extLst>
              <a:ext uri="{FF2B5EF4-FFF2-40B4-BE49-F238E27FC236}">
                <a16:creationId xmlns:a16="http://schemas.microsoft.com/office/drawing/2014/main" id="{F2B0D088-8E9C-2C94-03D4-FA303273A316}"/>
              </a:ext>
            </a:extLst>
          </p:cNvPr>
          <p:cNvSpPr/>
          <p:nvPr/>
        </p:nvSpPr>
        <p:spPr>
          <a:xfrm>
            <a:off x="7263777" y="3162248"/>
            <a:ext cx="3422076"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7" name="Oval 6">
            <a:extLst>
              <a:ext uri="{FF2B5EF4-FFF2-40B4-BE49-F238E27FC236}">
                <a16:creationId xmlns:a16="http://schemas.microsoft.com/office/drawing/2014/main" id="{C9F6A555-C333-59C0-D5F1-830DE0498102}"/>
              </a:ext>
            </a:extLst>
          </p:cNvPr>
          <p:cNvSpPr/>
          <p:nvPr/>
        </p:nvSpPr>
        <p:spPr>
          <a:xfrm>
            <a:off x="11327729" y="310065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8" name="Oval 7">
            <a:extLst>
              <a:ext uri="{FF2B5EF4-FFF2-40B4-BE49-F238E27FC236}">
                <a16:creationId xmlns:a16="http://schemas.microsoft.com/office/drawing/2014/main" id="{380BBEA0-D60F-9563-AF8F-D24686F390AC}"/>
              </a:ext>
            </a:extLst>
          </p:cNvPr>
          <p:cNvSpPr/>
          <p:nvPr/>
        </p:nvSpPr>
        <p:spPr>
          <a:xfrm>
            <a:off x="4276944"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9" name="Rectangle: Rounded Corners 8">
            <a:extLst>
              <a:ext uri="{FF2B5EF4-FFF2-40B4-BE49-F238E27FC236}">
                <a16:creationId xmlns:a16="http://schemas.microsoft.com/office/drawing/2014/main" id="{82665D44-B0F8-360B-745C-DFBE4DE60403}"/>
              </a:ext>
            </a:extLst>
          </p:cNvPr>
          <p:cNvSpPr/>
          <p:nvPr/>
        </p:nvSpPr>
        <p:spPr>
          <a:xfrm>
            <a:off x="5648445" y="2582777"/>
            <a:ext cx="599440" cy="1722743"/>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E240444-69B6-1D13-79AC-AB057994AE4E}"/>
              </a:ext>
            </a:extLst>
          </p:cNvPr>
          <p:cNvCxnSpPr>
            <a:cxnSpLocks/>
            <a:stCxn id="8" idx="6"/>
            <a:endCxn id="9" idx="1"/>
          </p:cNvCxnSpPr>
          <p:nvPr/>
        </p:nvCxnSpPr>
        <p:spPr>
          <a:xfrm>
            <a:off x="5006569" y="3429000"/>
            <a:ext cx="641876" cy="1514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48CCFB9-A9F7-590D-D207-A8C244567468}"/>
              </a:ext>
            </a:extLst>
          </p:cNvPr>
          <p:cNvCxnSpPr>
            <a:cxnSpLocks/>
            <a:stCxn id="9" idx="3"/>
            <a:endCxn id="6" idx="1"/>
          </p:cNvCxnSpPr>
          <p:nvPr/>
        </p:nvCxnSpPr>
        <p:spPr>
          <a:xfrm>
            <a:off x="6247885" y="3444149"/>
            <a:ext cx="1015892"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837BF5-9509-610B-8FE0-47E43106F3E3}"/>
              </a:ext>
            </a:extLst>
          </p:cNvPr>
          <p:cNvCxnSpPr>
            <a:stCxn id="6" idx="3"/>
            <a:endCxn id="7" idx="2"/>
          </p:cNvCxnSpPr>
          <p:nvPr/>
        </p:nvCxnSpPr>
        <p:spPr>
          <a:xfrm>
            <a:off x="10685853" y="3444149"/>
            <a:ext cx="64187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BD23BF7-DEAD-DB5B-B827-06E2F46458B2}"/>
              </a:ext>
            </a:extLst>
          </p:cNvPr>
          <p:cNvSpPr txBox="1"/>
          <p:nvPr/>
        </p:nvSpPr>
        <p:spPr>
          <a:xfrm>
            <a:off x="5495573" y="4481402"/>
            <a:ext cx="905184" cy="646331"/>
          </a:xfrm>
          <a:prstGeom prst="rect">
            <a:avLst/>
          </a:prstGeom>
          <a:noFill/>
        </p:spPr>
        <p:txBody>
          <a:bodyPr wrap="none" rtlCol="0">
            <a:spAutoFit/>
          </a:bodyPr>
          <a:lstStyle/>
          <a:p>
            <a:pPr algn="ctr"/>
            <a:r>
              <a:rPr lang="en-US" dirty="0"/>
              <a:t>Circuit</a:t>
            </a:r>
            <a:br>
              <a:rPr lang="en-US" dirty="0"/>
            </a:br>
            <a:r>
              <a:rPr lang="en-US" dirty="0"/>
              <a:t>Breaker</a:t>
            </a:r>
          </a:p>
        </p:txBody>
      </p:sp>
      <p:sp>
        <p:nvSpPr>
          <p:cNvPr id="14" name="TextBox 13">
            <a:extLst>
              <a:ext uri="{FF2B5EF4-FFF2-40B4-BE49-F238E27FC236}">
                <a16:creationId xmlns:a16="http://schemas.microsoft.com/office/drawing/2014/main" id="{E237FA75-9F58-CB54-9EAC-B49CC771F61F}"/>
              </a:ext>
            </a:extLst>
          </p:cNvPr>
          <p:cNvSpPr txBox="1"/>
          <p:nvPr/>
        </p:nvSpPr>
        <p:spPr>
          <a:xfrm>
            <a:off x="8279592" y="3913730"/>
            <a:ext cx="1390445" cy="369332"/>
          </a:xfrm>
          <a:prstGeom prst="rect">
            <a:avLst/>
          </a:prstGeom>
          <a:noFill/>
        </p:spPr>
        <p:txBody>
          <a:bodyPr wrap="none" rtlCol="0">
            <a:spAutoFit/>
          </a:bodyPr>
          <a:lstStyle/>
          <a:p>
            <a:r>
              <a:rPr lang="en-US" dirty="0"/>
              <a:t>Queue/Topic</a:t>
            </a:r>
          </a:p>
        </p:txBody>
      </p:sp>
      <p:sp>
        <p:nvSpPr>
          <p:cNvPr id="15" name="TextBox 14">
            <a:extLst>
              <a:ext uri="{FF2B5EF4-FFF2-40B4-BE49-F238E27FC236}">
                <a16:creationId xmlns:a16="http://schemas.microsoft.com/office/drawing/2014/main" id="{36D1273D-0C99-0373-3564-0F69DD83F486}"/>
              </a:ext>
            </a:extLst>
          </p:cNvPr>
          <p:cNvSpPr txBox="1"/>
          <p:nvPr/>
        </p:nvSpPr>
        <p:spPr>
          <a:xfrm>
            <a:off x="11059869" y="3914471"/>
            <a:ext cx="1143262" cy="369332"/>
          </a:xfrm>
          <a:prstGeom prst="rect">
            <a:avLst/>
          </a:prstGeom>
          <a:noFill/>
        </p:spPr>
        <p:txBody>
          <a:bodyPr wrap="none" rtlCol="0">
            <a:spAutoFit/>
          </a:bodyPr>
          <a:lstStyle/>
          <a:p>
            <a:r>
              <a:rPr lang="en-US" dirty="0"/>
              <a:t>Consumer</a:t>
            </a:r>
          </a:p>
        </p:txBody>
      </p:sp>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8DDBDD31-E28B-089C-DD6A-8A5A7885A6A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75143" y="32444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17B6C09A-AA9D-8606-1421-4E150CB9282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73109" y="3259622"/>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616B204-263F-FF5C-391D-325D4F72AC59}"/>
              </a:ext>
            </a:extLst>
          </p:cNvPr>
          <p:cNvSpPr txBox="1"/>
          <p:nvPr/>
        </p:nvSpPr>
        <p:spPr>
          <a:xfrm>
            <a:off x="6271988" y="3464883"/>
            <a:ext cx="809837" cy="369332"/>
          </a:xfrm>
          <a:prstGeom prst="rect">
            <a:avLst/>
          </a:prstGeom>
          <a:noFill/>
        </p:spPr>
        <p:txBody>
          <a:bodyPr wrap="square" rtlCol="0">
            <a:spAutoFit/>
          </a:bodyPr>
          <a:lstStyle/>
          <a:p>
            <a:r>
              <a:rPr lang="en-US" b="1" dirty="0">
                <a:solidFill>
                  <a:srgbClr val="FF0000"/>
                </a:solidFill>
              </a:rPr>
              <a:t>Closed</a:t>
            </a:r>
          </a:p>
        </p:txBody>
      </p:sp>
      <p:sp>
        <p:nvSpPr>
          <p:cNvPr id="31" name="TextBox 30">
            <a:extLst>
              <a:ext uri="{FF2B5EF4-FFF2-40B4-BE49-F238E27FC236}">
                <a16:creationId xmlns:a16="http://schemas.microsoft.com/office/drawing/2014/main" id="{41F7849A-1870-4C73-BBF7-D29E14881600}"/>
              </a:ext>
            </a:extLst>
          </p:cNvPr>
          <p:cNvSpPr txBox="1"/>
          <p:nvPr/>
        </p:nvSpPr>
        <p:spPr>
          <a:xfrm>
            <a:off x="6339533" y="3062667"/>
            <a:ext cx="702436" cy="369332"/>
          </a:xfrm>
          <a:prstGeom prst="rect">
            <a:avLst/>
          </a:prstGeom>
          <a:noFill/>
        </p:spPr>
        <p:txBody>
          <a:bodyPr wrap="none" rtlCol="0">
            <a:spAutoFit/>
          </a:bodyPr>
          <a:lstStyle/>
          <a:p>
            <a:r>
              <a:rPr lang="en-US" b="1" dirty="0">
                <a:solidFill>
                  <a:srgbClr val="00B050"/>
                </a:solidFill>
              </a:rPr>
              <a:t>Open</a:t>
            </a:r>
          </a:p>
        </p:txBody>
      </p:sp>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D3C274E7-4A99-1A78-C0CB-182DC557A96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00938" y="32520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081C7A44-DE41-1D54-B52C-3195E346A1B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24644" y="326346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FDEE8DAE-B95C-C08F-683F-9FEF46A585B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73896" y="32444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59E5B4B1-8C62-9571-0780-23128E4CE91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72110" y="324945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37F8BB41-3F88-F3D6-CF70-AA45BDDE2D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77605" y="32444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C47725FA-5F49-3599-D09C-2EB2C6A144E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80305" y="32520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C4656996-8408-E4F1-EA2F-160C097D260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00938" y="32596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69E950E1-E491-182C-ABC9-F4E88D78189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24644" y="3269001"/>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8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5E-6 0 L 0.10691 0.00231 " pathEditMode="relative" rAng="0" ptsTypes="AA">
                                      <p:cBhvr>
                                        <p:cTn id="10" dur="500" fill="hold"/>
                                        <p:tgtEl>
                                          <p:spTgt spid="16"/>
                                        </p:tgtEl>
                                        <p:attrNameLst>
                                          <p:attrName>ppt_x</p:attrName>
                                          <p:attrName>ppt_y</p:attrName>
                                        </p:attrNameLst>
                                      </p:cBhvr>
                                      <p:rCtr x="5339" y="116"/>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4.58333E-6 -3.33333E-6 L 0.35494 -3.33333E-6 " pathEditMode="relative" rAng="0" ptsTypes="AA">
                                      <p:cBhvr>
                                        <p:cTn id="19" dur="500" fill="hold"/>
                                        <p:tgtEl>
                                          <p:spTgt spid="17"/>
                                        </p:tgtEl>
                                        <p:attrNameLst>
                                          <p:attrName>ppt_x</p:attrName>
                                          <p:attrName>ppt_y</p:attrName>
                                        </p:attrNameLst>
                                      </p:cBhvr>
                                      <p:rCtr x="17747" y="0"/>
                                    </p:animMotion>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3.33333E-6 2.59259E-6 L 0.11758 0.00115 " pathEditMode="relative" rAng="0" ptsTypes="AA">
                                      <p:cBhvr>
                                        <p:cTn id="27" dur="500" fill="hold"/>
                                        <p:tgtEl>
                                          <p:spTgt spid="32"/>
                                        </p:tgtEl>
                                        <p:attrNameLst>
                                          <p:attrName>ppt_x</p:attrName>
                                          <p:attrName>ppt_y</p:attrName>
                                        </p:attrNameLst>
                                      </p:cBhvr>
                                      <p:rCtr x="5872" y="46"/>
                                    </p:animMotion>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childTnLst>
                          </p:cTn>
                        </p:par>
                        <p:par>
                          <p:cTn id="33" fill="hold">
                            <p:stCondLst>
                              <p:cond delay="1000"/>
                            </p:stCondLst>
                            <p:childTnLst>
                              <p:par>
                                <p:cTn id="34" presetID="9" presetClass="exit" presetSubtype="0" fill="hold" nodeType="afterEffect">
                                  <p:stCondLst>
                                    <p:cond delay="0"/>
                                  </p:stCondLst>
                                  <p:childTnLst>
                                    <p:animEffect transition="out" filter="dissolv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par>
                          <p:cTn id="50" fill="hold">
                            <p:stCondLst>
                              <p:cond delay="500"/>
                            </p:stCondLst>
                            <p:childTnLst>
                              <p:par>
                                <p:cTn id="51" presetID="42" presetClass="path" presetSubtype="0" accel="50000" decel="50000" fill="hold" nodeType="afterEffect">
                                  <p:stCondLst>
                                    <p:cond delay="0"/>
                                  </p:stCondLst>
                                  <p:childTnLst>
                                    <p:animMotion origin="layout" path="M -4.79167E-6 0 L 0.10664 0.00208 " pathEditMode="relative" rAng="0" ptsTypes="AA">
                                      <p:cBhvr>
                                        <p:cTn id="52" dur="500" fill="hold"/>
                                        <p:tgtEl>
                                          <p:spTgt spid="34"/>
                                        </p:tgtEl>
                                        <p:attrNameLst>
                                          <p:attrName>ppt_x</p:attrName>
                                          <p:attrName>ppt_y</p:attrName>
                                        </p:attrNameLst>
                                      </p:cBhvr>
                                      <p:rCtr x="5260" y="0"/>
                                    </p:animMotion>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3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35"/>
                                        </p:tgtEl>
                                      </p:cBhvr>
                                    </p:animEffect>
                                    <p:set>
                                      <p:cBhvr>
                                        <p:cTn id="62" dur="1" fill="hold">
                                          <p:stCondLst>
                                            <p:cond delay="499"/>
                                          </p:stCondLst>
                                        </p:cTn>
                                        <p:tgtEl>
                                          <p:spTgt spid="3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30"/>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par>
                          <p:cTn id="77" fill="hold">
                            <p:stCondLst>
                              <p:cond delay="500"/>
                            </p:stCondLst>
                            <p:childTnLst>
                              <p:par>
                                <p:cTn id="78" presetID="42" presetClass="path" presetSubtype="0" accel="50000" decel="50000" fill="hold" nodeType="afterEffect">
                                  <p:stCondLst>
                                    <p:cond delay="0"/>
                                  </p:stCondLst>
                                  <p:childTnLst>
                                    <p:animMotion origin="layout" path="M 4.79167E-6 0 L 0.10638 0.00208 " pathEditMode="relative" rAng="0" ptsTypes="AA">
                                      <p:cBhvr>
                                        <p:cTn id="79" dur="500" fill="hold"/>
                                        <p:tgtEl>
                                          <p:spTgt spid="36"/>
                                        </p:tgtEl>
                                        <p:attrNameLst>
                                          <p:attrName>ppt_x</p:attrName>
                                          <p:attrName>ppt_y</p:attrName>
                                        </p:attrNameLst>
                                      </p:cBhvr>
                                      <p:rCtr x="5339" y="116"/>
                                    </p:animMotion>
                                  </p:childTnLst>
                                </p:cTn>
                              </p:par>
                            </p:childTnLst>
                          </p:cTn>
                        </p:par>
                        <p:par>
                          <p:cTn id="80" fill="hold">
                            <p:stCondLst>
                              <p:cond delay="1000"/>
                            </p:stCondLst>
                            <p:childTnLst>
                              <p:par>
                                <p:cTn id="81" presetID="1" presetClass="entr" presetSubtype="0" fill="hold" nodeType="after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3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nodeType="clickEffect">
                                  <p:stCondLst>
                                    <p:cond delay="0"/>
                                  </p:stCondLst>
                                  <p:childTnLst>
                                    <p:animMotion origin="layout" path="M 3.75E-6 2.59259E-6 L 0.35442 -7.40741E-7 " pathEditMode="relative" rAng="0" ptsTypes="AA">
                                      <p:cBhvr>
                                        <p:cTn id="88" dur="500" fill="hold"/>
                                        <p:tgtEl>
                                          <p:spTgt spid="37"/>
                                        </p:tgtEl>
                                        <p:attrNameLst>
                                          <p:attrName>ppt_x</p:attrName>
                                          <p:attrName>ppt_y</p:attrName>
                                        </p:attrNameLst>
                                      </p:cBhvr>
                                      <p:rCtr x="17734" y="93"/>
                                    </p:animMotion>
                                  </p:childTnLst>
                                </p:cTn>
                              </p:par>
                            </p:childTnLst>
                          </p:cTn>
                        </p:par>
                        <p:par>
                          <p:cTn id="89" fill="hold">
                            <p:stCondLst>
                              <p:cond delay="500"/>
                            </p:stCondLst>
                            <p:childTnLst>
                              <p:par>
                                <p:cTn id="90" presetID="1" presetClass="entr" presetSubtype="0" fill="hold" nodeType="afterEffect">
                                  <p:stCondLst>
                                    <p:cond delay="0"/>
                                  </p:stCondLst>
                                  <p:childTnLst>
                                    <p:set>
                                      <p:cBhvr>
                                        <p:cTn id="91" dur="1" fill="hold">
                                          <p:stCondLst>
                                            <p:cond delay="0"/>
                                          </p:stCondLst>
                                        </p:cTn>
                                        <p:tgtEl>
                                          <p:spTgt spid="38"/>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37"/>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nodeType="afterEffect">
                                  <p:stCondLst>
                                    <p:cond delay="0"/>
                                  </p:stCondLst>
                                  <p:childTnLst>
                                    <p:animMotion origin="layout" path="M -3.33333E-6 -3.33333E-6 L 0.11758 0.00093 " pathEditMode="relative" rAng="0" ptsTypes="AA">
                                      <p:cBhvr>
                                        <p:cTn id="96" dur="500" fill="hold"/>
                                        <p:tgtEl>
                                          <p:spTgt spid="38"/>
                                        </p:tgtEl>
                                        <p:attrNameLst>
                                          <p:attrName>ppt_x</p:attrName>
                                          <p:attrName>ppt_y</p:attrName>
                                        </p:attrNameLst>
                                      </p:cBhvr>
                                      <p:rCtr x="5872" y="46"/>
                                    </p:animMotion>
                                  </p:childTnLst>
                                </p:cTn>
                              </p:par>
                            </p:childTnLst>
                          </p:cTn>
                        </p:par>
                        <p:par>
                          <p:cTn id="97" fill="hold">
                            <p:stCondLst>
                              <p:cond delay="1000"/>
                            </p:stCondLst>
                            <p:childTnLst>
                              <p:par>
                                <p:cTn id="98" presetID="1" presetClass="entr" presetSubtype="0" fill="hold" nodeType="after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38"/>
                                        </p:tgtEl>
                                        <p:attrNameLst>
                                          <p:attrName>style.visibility</p:attrName>
                                        </p:attrNameLst>
                                      </p:cBhvr>
                                      <p:to>
                                        <p:strVal val="hidden"/>
                                      </p:to>
                                    </p:set>
                                  </p:childTnLst>
                                </p:cTn>
                              </p:par>
                            </p:childTnLst>
                          </p:cTn>
                        </p:par>
                        <p:par>
                          <p:cTn id="102" fill="hold">
                            <p:stCondLst>
                              <p:cond delay="1000"/>
                            </p:stCondLst>
                            <p:childTnLst>
                              <p:par>
                                <p:cTn id="103" presetID="9" presetClass="exit" presetSubtype="0" fill="hold" nodeType="afterEffect">
                                  <p:stCondLst>
                                    <p:cond delay="0"/>
                                  </p:stCondLst>
                                  <p:childTnLst>
                                    <p:animEffect transition="out" filter="dissolve">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300B-C57B-5895-0E7B-CBBEC81487FF}"/>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B67CBD39-2E04-7A21-4ABE-E362B7846376}"/>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Resiliency</a:t>
            </a:r>
          </a:p>
        </p:txBody>
      </p:sp>
      <p:sp>
        <p:nvSpPr>
          <p:cNvPr id="4" name="Primary Context Box">
            <a:extLst>
              <a:ext uri="{FF2B5EF4-FFF2-40B4-BE49-F238E27FC236}">
                <a16:creationId xmlns:a16="http://schemas.microsoft.com/office/drawing/2014/main" id="{C59A3531-8EC5-227B-6691-66F5D606ED95}"/>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Faster Failure Detection</a:t>
            </a:r>
          </a:p>
        </p:txBody>
      </p:sp>
      <p:sp>
        <p:nvSpPr>
          <p:cNvPr id="5" name="Secondary Content Box">
            <a:extLst>
              <a:ext uri="{FF2B5EF4-FFF2-40B4-BE49-F238E27FC236}">
                <a16:creationId xmlns:a16="http://schemas.microsoft.com/office/drawing/2014/main" id="{BF8C3571-7125-F6CB-3902-33FA6B3B20FD}"/>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Optimization</a:t>
            </a:r>
          </a:p>
        </p:txBody>
      </p:sp>
      <p:sp>
        <p:nvSpPr>
          <p:cNvPr id="11" name="Rectangle: Rounded Corners 10">
            <a:extLst>
              <a:ext uri="{FF2B5EF4-FFF2-40B4-BE49-F238E27FC236}">
                <a16:creationId xmlns:a16="http://schemas.microsoft.com/office/drawing/2014/main" id="{0B7FBF9B-2A2F-A4E6-F95B-C01704360A09}"/>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35595E8E-A61B-3488-8037-76E9DF84A148}"/>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90961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5BD87-0AFE-BF32-4E56-62CD5EE67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FB345-C0D4-D693-8D8F-69C01C01C518}"/>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95303198-781E-8A77-4A78-B86AAB7AF8ED}"/>
              </a:ext>
            </a:extLst>
          </p:cNvPr>
          <p:cNvSpPr/>
          <p:nvPr/>
        </p:nvSpPr>
        <p:spPr>
          <a:xfrm>
            <a:off x="551426"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4" name="Primary Context Box">
            <a:extLst>
              <a:ext uri="{FF2B5EF4-FFF2-40B4-BE49-F238E27FC236}">
                <a16:creationId xmlns:a16="http://schemas.microsoft.com/office/drawing/2014/main" id="{720F4C92-E6A9-6D09-BAB5-428C2FA8D317}"/>
              </a:ext>
            </a:extLst>
          </p:cNvPr>
          <p:cNvSpPr/>
          <p:nvPr/>
        </p:nvSpPr>
        <p:spPr>
          <a:xfrm>
            <a:off x="4308157"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Latency</a:t>
            </a:r>
          </a:p>
        </p:txBody>
      </p:sp>
      <p:sp>
        <p:nvSpPr>
          <p:cNvPr id="11" name="Rectangle: Rounded Corners 10">
            <a:extLst>
              <a:ext uri="{FF2B5EF4-FFF2-40B4-BE49-F238E27FC236}">
                <a16:creationId xmlns:a16="http://schemas.microsoft.com/office/drawing/2014/main" id="{39BAAC20-4C25-64FD-6B6F-C086D5BAB82C}"/>
              </a:ext>
            </a:extLst>
          </p:cNvPr>
          <p:cNvSpPr/>
          <p:nvPr/>
        </p:nvSpPr>
        <p:spPr>
          <a:xfrm>
            <a:off x="551426" y="240480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5" name="Rectangle: Rounded Corners 4">
            <a:extLst>
              <a:ext uri="{FF2B5EF4-FFF2-40B4-BE49-F238E27FC236}">
                <a16:creationId xmlns:a16="http://schemas.microsoft.com/office/drawing/2014/main" id="{1C894678-8D5A-CABC-B790-FCB7A9A3AED2}"/>
              </a:ext>
            </a:extLst>
          </p:cNvPr>
          <p:cNvSpPr/>
          <p:nvPr/>
        </p:nvSpPr>
        <p:spPr>
          <a:xfrm>
            <a:off x="4308157" y="240480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6" name="Rectangle: Rounded Corners 5">
            <a:extLst>
              <a:ext uri="{FF2B5EF4-FFF2-40B4-BE49-F238E27FC236}">
                <a16:creationId xmlns:a16="http://schemas.microsoft.com/office/drawing/2014/main" id="{70B92DE5-FDBC-975F-0A7C-BC2461099E81}"/>
              </a:ext>
            </a:extLst>
          </p:cNvPr>
          <p:cNvSpPr/>
          <p:nvPr/>
        </p:nvSpPr>
        <p:spPr>
          <a:xfrm>
            <a:off x="8064888"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False Positives</a:t>
            </a:r>
          </a:p>
        </p:txBody>
      </p:sp>
    </p:spTree>
    <p:extLst>
      <p:ext uri="{BB962C8B-B14F-4D97-AF65-F5344CB8AC3E}">
        <p14:creationId xmlns:p14="http://schemas.microsoft.com/office/powerpoint/2010/main" val="26589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AA19F-85AB-B2F7-FCDD-34A185B47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F6D58-C470-6EA6-4901-61F0FB00AD20}"/>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C04BEB5D-C485-820C-CEEF-DB99D18ECB30}"/>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External Service Failures</a:t>
            </a:r>
          </a:p>
        </p:txBody>
      </p:sp>
      <p:sp>
        <p:nvSpPr>
          <p:cNvPr id="4" name="Primary Context Box">
            <a:extLst>
              <a:ext uri="{FF2B5EF4-FFF2-40B4-BE49-F238E27FC236}">
                <a16:creationId xmlns:a16="http://schemas.microsoft.com/office/drawing/2014/main" id="{970B6E92-72F9-4850-37A6-55794A730712}"/>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Temporary Overload</a:t>
            </a:r>
          </a:p>
        </p:txBody>
      </p:sp>
      <p:sp>
        <p:nvSpPr>
          <p:cNvPr id="5" name="Secondary Content Box">
            <a:extLst>
              <a:ext uri="{FF2B5EF4-FFF2-40B4-BE49-F238E27FC236}">
                <a16:creationId xmlns:a16="http://schemas.microsoft.com/office/drawing/2014/main" id="{05CB7902-FEF7-9FAC-E715-971C46AB6CA9}"/>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Error Threshold Management</a:t>
            </a:r>
          </a:p>
        </p:txBody>
      </p:sp>
    </p:spTree>
    <p:extLst>
      <p:ext uri="{BB962C8B-B14F-4D97-AF65-F5344CB8AC3E}">
        <p14:creationId xmlns:p14="http://schemas.microsoft.com/office/powerpoint/2010/main" val="3277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program&#10;&#10;AI-generated content may be incorrect.">
            <a:extLst>
              <a:ext uri="{FF2B5EF4-FFF2-40B4-BE49-F238E27FC236}">
                <a16:creationId xmlns:a16="http://schemas.microsoft.com/office/drawing/2014/main" id="{A2C51280-D4D2-EC67-1D8A-2A75D1A0AFF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84094" y="1232694"/>
            <a:ext cx="3781425" cy="4210050"/>
          </a:xfrm>
        </p:spPr>
      </p:pic>
      <p:sp>
        <p:nvSpPr>
          <p:cNvPr id="5" name="Title 3">
            <a:extLst>
              <a:ext uri="{FF2B5EF4-FFF2-40B4-BE49-F238E27FC236}">
                <a16:creationId xmlns:a16="http://schemas.microsoft.com/office/drawing/2014/main" id="{913C95E0-008B-D965-BB4D-F0AD020623BB}"/>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FC4E355F-7C6A-A02B-C208-1452AB61DF9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Tree>
    <p:extLst>
      <p:ext uri="{BB962C8B-B14F-4D97-AF65-F5344CB8AC3E}">
        <p14:creationId xmlns:p14="http://schemas.microsoft.com/office/powerpoint/2010/main" val="2945962327"/>
      </p:ext>
    </p:extLst>
  </p:cSld>
  <p:clrMapOvr>
    <a:masterClrMapping/>
  </p:clrMapOvr>
</p:sld>
</file>

<file path=ppt/theme/theme1.xml><?xml version="1.0" encoding="utf-8"?>
<a:theme xmlns:a="http://schemas.openxmlformats.org/drawingml/2006/main" name="Messaging Patterns Theme">
  <a:themeElements>
    <a:clrScheme name="Messaging Patterns">
      <a:dk1>
        <a:srgbClr val="333333"/>
      </a:dk1>
      <a:lt1>
        <a:srgbClr val="FFFFFF"/>
      </a:lt1>
      <a:dk2>
        <a:srgbClr val="003366"/>
      </a:dk2>
      <a:lt2>
        <a:srgbClr val="F4F6F7"/>
      </a:lt2>
      <a:accent1>
        <a:srgbClr val="003366"/>
      </a:accent1>
      <a:accent2>
        <a:srgbClr val="008080"/>
      </a:accent2>
      <a:accent3>
        <a:srgbClr val="DD3377"/>
      </a:accent3>
      <a:accent4>
        <a:srgbClr val="FF6600"/>
      </a:accent4>
      <a:accent5>
        <a:srgbClr val="3399FF"/>
      </a:accent5>
      <a:accent6>
        <a:srgbClr val="666666"/>
      </a:accent6>
      <a:hlink>
        <a:srgbClr val="3399FF"/>
      </a:hlink>
      <a:folHlink>
        <a:srgbClr val="DD3377"/>
      </a:folHlink>
    </a:clrScheme>
    <a:fontScheme name="Messaging Patterns">
      <a:majorFont>
        <a:latin typeface="Kamerik205 8"/>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74D1B7A-25F4-468A-BCD3-61BD71071BC8}" vid="{120AAE42-4739-44D7-83E5-4AE5E4AFEB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MessagingPatterns</Template>
  <TotalTime>1494</TotalTime>
  <Words>2385</Words>
  <Application>Microsoft Office PowerPoint</Application>
  <PresentationFormat>Widescreen</PresentationFormat>
  <Paragraphs>388</Paragraphs>
  <Slides>48</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Aptos</vt:lpstr>
      <vt:lpstr>Arial</vt:lpstr>
      <vt:lpstr>Inter</vt:lpstr>
      <vt:lpstr>Kamerik205 8</vt:lpstr>
      <vt:lpstr>Messaging Patterns Theme</vt:lpstr>
      <vt:lpstr>Resilience &amp; Reliability</vt:lpstr>
      <vt:lpstr>Resilience &amp; Reliablity</vt:lpstr>
      <vt:lpstr>What is the Circuit Breaker Pattern</vt:lpstr>
      <vt:lpstr>Key Components &amp; Flow</vt:lpstr>
      <vt:lpstr>Key Components &amp; Flow</vt:lpstr>
      <vt:lpstr>Benefits</vt:lpstr>
      <vt:lpstr>Drawbacks</vt:lpstr>
      <vt:lpstr>Use Cases</vt:lpstr>
      <vt:lpstr>Demonstration</vt:lpstr>
      <vt:lpstr>Demonstration</vt:lpstr>
      <vt:lpstr>Demonstration</vt:lpstr>
      <vt:lpstr>Demonstration</vt:lpstr>
      <vt:lpstr>Key Points to Remember</vt:lpstr>
      <vt:lpstr>Resilience &amp; Reliabiity</vt:lpstr>
      <vt:lpstr>What is the Saga Pattern</vt:lpstr>
      <vt:lpstr>Key Components &amp; Flow</vt:lpstr>
      <vt:lpstr>Key Components &amp; 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Documentation</vt:lpstr>
      <vt:lpstr>Key Points to Remember</vt:lpstr>
      <vt:lpstr>Resilience &amp; Reliability</vt:lpstr>
      <vt:lpstr>Looks like we have a convoy!</vt:lpstr>
      <vt:lpstr>What is the Sequence Convoy Pattern</vt:lpstr>
      <vt:lpstr>Key Components &amp; Flow</vt:lpstr>
      <vt:lpstr>Key Components &amp; Flow</vt:lpstr>
      <vt:lpstr>Benefits</vt:lpstr>
      <vt:lpstr>Drawbacks</vt:lpstr>
      <vt:lpstr>Use Cases</vt:lpstr>
      <vt:lpstr>Demonstration</vt:lpstr>
      <vt:lpstr>Demonstration</vt:lpstr>
      <vt:lpstr>Demonstration</vt:lpstr>
      <vt:lpstr>Documentation</vt:lpstr>
      <vt:lpstr>Demonstration</vt:lpstr>
      <vt:lpstr>Key Points to Remember</vt:lpstr>
      <vt:lpstr>Resilience &amp; Reliability</vt:lpstr>
      <vt:lpstr>Key Takeaways</vt:lpstr>
      <vt:lpstr>Preview of What’s Next in the Workshop</vt:lpstr>
      <vt:lpstr>Preview of What’s Next in the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Green</dc:creator>
  <cp:lastModifiedBy>Chad Green</cp:lastModifiedBy>
  <cp:revision>54</cp:revision>
  <dcterms:created xsi:type="dcterms:W3CDTF">2025-07-21T02:58:25Z</dcterms:created>
  <dcterms:modified xsi:type="dcterms:W3CDTF">2025-08-08T11:09:59Z</dcterms:modified>
</cp:coreProperties>
</file>